
<file path=[Content_Types].xml><?xml version="1.0" encoding="utf-8"?>
<Types xmlns="http://schemas.openxmlformats.org/package/2006/content-types">
  <Default Extension="png" ContentType="image/png"/>
  <Default Extension="tiff" ContentType="image/tif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5" r:id="rId3"/>
  </p:sldMasterIdLst>
  <p:notesMasterIdLst>
    <p:notesMasterId r:id="rId8"/>
  </p:notesMasterIdLst>
  <p:handoutMasterIdLst>
    <p:handoutMasterId r:id="rId26"/>
  </p:handoutMasterIdLst>
  <p:sldIdLst>
    <p:sldId id="16601866" r:id="rId4"/>
    <p:sldId id="16601867" r:id="rId5"/>
    <p:sldId id="16601873" r:id="rId6"/>
    <p:sldId id="16601871" r:id="rId7"/>
    <p:sldId id="16601879" r:id="rId9"/>
    <p:sldId id="16601868" r:id="rId10"/>
    <p:sldId id="16601885" r:id="rId11"/>
    <p:sldId id="16601881" r:id="rId12"/>
    <p:sldId id="16601876" r:id="rId13"/>
    <p:sldId id="16601882" r:id="rId14"/>
    <p:sldId id="16601884" r:id="rId15"/>
    <p:sldId id="16601883" r:id="rId16"/>
    <p:sldId id="16601877" r:id="rId17"/>
    <p:sldId id="16601880" r:id="rId18"/>
    <p:sldId id="16601894" r:id="rId19"/>
    <p:sldId id="16601878" r:id="rId20"/>
    <p:sldId id="16601887" r:id="rId21"/>
    <p:sldId id="16601886" r:id="rId22"/>
    <p:sldId id="16601889" r:id="rId23"/>
    <p:sldId id="16601890" r:id="rId24"/>
    <p:sldId id="16601896" r:id="rId25"/>
  </p:sldIdLst>
  <p:sldSz cx="12192000" cy="6858000" type="screen4x3"/>
  <p:notesSz cx="6858000" cy="9144000"/>
  <p:embeddedFontLst>
    <p:embeddedFont>
      <p:font typeface="标小智无界黑" charset="-122"/>
      <p:regular r:id="rId31"/>
    </p:embeddedFont>
    <p:embeddedFont>
      <p:font typeface="思源黑体" panose="02010600030101010101" charset="-122"/>
      <p:regular r:id="rId32"/>
      <p:bold r:id="rId33"/>
    </p:embeddedFont>
    <p:embeddedFont>
      <p:font typeface="思源黑体 CN Light" panose="02010600030101010101" charset="-122"/>
      <p:regular r:id="rId34"/>
    </p:embeddedFont>
    <p:embeddedFont>
      <p:font typeface="思源黑体 CN Medium" panose="02010600030101010101" charset="-122"/>
      <p:regular r:id="rId35"/>
    </p:embeddedFont>
    <p:embeddedFont>
      <p:font typeface="站酷酷黑" panose="02010600030101010101" charset="-122"/>
      <p:regular r:id="rId36"/>
    </p:embeddedFont>
    <p:embeddedFont>
      <p:font typeface="字体管家青葱" panose="02010600030101010101" charset="-122"/>
      <p:regular r:id="rId37"/>
    </p:embeddedFont>
    <p:embeddedFont>
      <p:font typeface="Noto Sans SC" panose="020B0200000000000000" pitchFamily="34" charset="-122"/>
      <p:regular r:id="rId38"/>
      <p:bold r:id="rId39"/>
    </p:embeddedFont>
    <p:embeddedFont>
      <p:font typeface="等线" panose="02010600030101010101" pitchFamily="2" charset="-122"/>
      <p:regular r:id="rId40"/>
      <p:bold r:id="rId41"/>
    </p:embeddedFont>
    <p:embeddedFont>
      <p:font typeface="等线 Light" panose="02010600030101010101" pitchFamily="2" charset="-122"/>
      <p:regular r:id="rId42"/>
    </p:embeddedFont>
    <p:embeddedFont>
      <p:font typeface="微软雅黑" panose="020B0503020204020204" pitchFamily="34" charset="-122"/>
      <p:regular r:id="rId43"/>
      <p:bold r:id="rId4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早八人 晚安" initials="早晚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C492"/>
    <a:srgbClr val="2380A2"/>
    <a:srgbClr val="FFFDEA"/>
    <a:srgbClr val="25A6B8"/>
    <a:srgbClr val="AFAE8F"/>
    <a:srgbClr val="449836"/>
    <a:srgbClr val="1883AF"/>
    <a:srgbClr val="2698A9"/>
    <a:srgbClr val="208BA2"/>
    <a:srgbClr val="2FB9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3" d="100"/>
          <a:sy n="43" d="100"/>
        </p:scale>
        <p:origin x="53" y="821"/>
      </p:cViewPr>
      <p:guideLst>
        <p:guide orient="horz" pos="3478"/>
        <p:guide pos="3881"/>
        <p:guide orient="horz" pos="2826"/>
        <p:guide orient="horz" pos="4077"/>
        <p:guide orient="horz" pos="236"/>
        <p:guide pos="312"/>
        <p:guide pos="7355"/>
        <p:guide orient="horz" pos="3645"/>
        <p:guide pos="1681"/>
        <p:guide pos="60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4" Type="http://schemas.openxmlformats.org/officeDocument/2006/relationships/font" Target="fonts/font14.fntdata"/><Relationship Id="rId43" Type="http://schemas.openxmlformats.org/officeDocument/2006/relationships/font" Target="fonts/font13.fntdata"/><Relationship Id="rId42" Type="http://schemas.openxmlformats.org/officeDocument/2006/relationships/font" Target="fonts/font12.fntdata"/><Relationship Id="rId41" Type="http://schemas.openxmlformats.org/officeDocument/2006/relationships/font" Target="fonts/font11.fntdata"/><Relationship Id="rId40" Type="http://schemas.openxmlformats.org/officeDocument/2006/relationships/font" Target="fonts/font10.fntdata"/><Relationship Id="rId4" Type="http://schemas.openxmlformats.org/officeDocument/2006/relationships/slide" Target="slides/slide1.xml"/><Relationship Id="rId39" Type="http://schemas.openxmlformats.org/officeDocument/2006/relationships/font" Target="fonts/font9.fntdata"/><Relationship Id="rId38" Type="http://schemas.openxmlformats.org/officeDocument/2006/relationships/font" Target="fonts/font8.fntdata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commentAuthors" Target="commentAuthors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4-12T18:00:57.667" idx="1">
    <p:pos x="7680" y="-9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/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/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/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D9F1E-DDC4-42BC-B246-6C4AD88633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/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/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/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/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682647CD-035B-44D7-A407-58182F2FF4C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C90C2C98-909A-4F44-A6B0-C0D338BFBA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/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/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/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/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/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/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/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/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/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/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/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/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/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/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/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微软雅黑" pitchFamily="34" charset="-122"/>
              </a:defRPr>
            </a:lvl1pPr>
          </a:lstStyle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/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微软雅黑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/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微软雅黑" pitchFamily="34" charset="-122"/>
              </a:defRPr>
            </a:lvl1pPr>
          </a:lstStyle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charset="0"/>
          <a:ea typeface="微软雅黑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charset="2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charset="0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microsoft.com/office/2007/relationships/hdphoto" Target="../media/image3.tiff"/><Relationship Id="rId6" Type="http://schemas.openxmlformats.org/officeDocument/2006/relationships/image" Target="../media/image4.png"/><Relationship Id="rId5" Type="http://schemas.microsoft.com/office/2007/relationships/hdphoto" Target="../media/image2.tiff"/><Relationship Id="rId4" Type="http://schemas.openxmlformats.org/officeDocument/2006/relationships/image" Target="../media/image3.png"/><Relationship Id="rId3" Type="http://schemas.microsoft.com/office/2007/relationships/hdphoto" Target="../media/image1.tiff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1.jpeg"/><Relationship Id="rId7" Type="http://schemas.openxmlformats.org/officeDocument/2006/relationships/image" Target="../media/image20.jpeg"/><Relationship Id="rId6" Type="http://schemas.openxmlformats.org/officeDocument/2006/relationships/image" Target="../media/image19.jpeg"/><Relationship Id="rId5" Type="http://schemas.openxmlformats.org/officeDocument/2006/relationships/tags" Target="../tags/tag22.xml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4.jpeg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4.tiff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1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tags" Target="../tags/tag23.xml"/><Relationship Id="rId7" Type="http://schemas.openxmlformats.org/officeDocument/2006/relationships/image" Target="../media/image30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5" Type="http://schemas.openxmlformats.org/officeDocument/2006/relationships/comments" Target="../comments/comment1.xml"/><Relationship Id="rId14" Type="http://schemas.openxmlformats.org/officeDocument/2006/relationships/notesSlide" Target="../notesSlides/notesSlide12.xml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34.jpeg"/><Relationship Id="rId11" Type="http://schemas.openxmlformats.org/officeDocument/2006/relationships/image" Target="../media/image33.png"/><Relationship Id="rId10" Type="http://schemas.openxmlformats.org/officeDocument/2006/relationships/image" Target="../media/image32.png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4.tiff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image" Target="../media/image36.png"/><Relationship Id="rId7" Type="http://schemas.openxmlformats.org/officeDocument/2006/relationships/tags" Target="../tags/tag25.xml"/><Relationship Id="rId6" Type="http://schemas.openxmlformats.org/officeDocument/2006/relationships/image" Target="../media/image35.png"/><Relationship Id="rId5" Type="http://schemas.openxmlformats.org/officeDocument/2006/relationships/tags" Target="../tags/tag24.xml"/><Relationship Id="rId4" Type="http://schemas.microsoft.com/office/2007/relationships/hdphoto" Target="../media/image2.tiff"/><Relationship Id="rId32" Type="http://schemas.openxmlformats.org/officeDocument/2006/relationships/notesSlide" Target="../notesSlides/notesSlide14.xml"/><Relationship Id="rId31" Type="http://schemas.openxmlformats.org/officeDocument/2006/relationships/slideLayout" Target="../slideLayouts/slideLayout7.xml"/><Relationship Id="rId30" Type="http://schemas.openxmlformats.org/officeDocument/2006/relationships/tags" Target="../tags/tag43.xml"/><Relationship Id="rId3" Type="http://schemas.openxmlformats.org/officeDocument/2006/relationships/image" Target="../media/image3.png"/><Relationship Id="rId29" Type="http://schemas.openxmlformats.org/officeDocument/2006/relationships/tags" Target="../tags/tag42.xml"/><Relationship Id="rId28" Type="http://schemas.openxmlformats.org/officeDocument/2006/relationships/image" Target="../media/image40.jpeg"/><Relationship Id="rId27" Type="http://schemas.openxmlformats.org/officeDocument/2006/relationships/tags" Target="../tags/tag41.xml"/><Relationship Id="rId26" Type="http://schemas.openxmlformats.org/officeDocument/2006/relationships/tags" Target="../tags/tag40.xml"/><Relationship Id="rId25" Type="http://schemas.openxmlformats.org/officeDocument/2006/relationships/tags" Target="../tags/tag39.xml"/><Relationship Id="rId24" Type="http://schemas.openxmlformats.org/officeDocument/2006/relationships/image" Target="../media/image39.jpeg"/><Relationship Id="rId23" Type="http://schemas.openxmlformats.org/officeDocument/2006/relationships/tags" Target="../tags/tag38.xml"/><Relationship Id="rId22" Type="http://schemas.openxmlformats.org/officeDocument/2006/relationships/image" Target="../media/image38.jpeg"/><Relationship Id="rId21" Type="http://schemas.openxmlformats.org/officeDocument/2006/relationships/tags" Target="../tags/tag37.xml"/><Relationship Id="rId20" Type="http://schemas.openxmlformats.org/officeDocument/2006/relationships/tags" Target="../tags/tag36.xml"/><Relationship Id="rId2" Type="http://schemas.microsoft.com/office/2007/relationships/hdphoto" Target="../media/image1.tiff"/><Relationship Id="rId19" Type="http://schemas.openxmlformats.org/officeDocument/2006/relationships/tags" Target="../tags/tag35.xml"/><Relationship Id="rId18" Type="http://schemas.openxmlformats.org/officeDocument/2006/relationships/tags" Target="../tags/tag34.xml"/><Relationship Id="rId17" Type="http://schemas.openxmlformats.org/officeDocument/2006/relationships/tags" Target="../tags/tag33.xml"/><Relationship Id="rId16" Type="http://schemas.openxmlformats.org/officeDocument/2006/relationships/tags" Target="../tags/tag32.xml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image" Target="../media/image37.jpeg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tags" Target="../tags/tag46.xml"/><Relationship Id="rId7" Type="http://schemas.openxmlformats.org/officeDocument/2006/relationships/image" Target="../media/image41.png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6" Type="http://schemas.openxmlformats.org/officeDocument/2006/relationships/notesSlide" Target="../notesSlides/notesSlide15.xml"/><Relationship Id="rId15" Type="http://schemas.openxmlformats.org/officeDocument/2006/relationships/slideLayout" Target="../slideLayouts/slideLayout7.xml"/><Relationship Id="rId14" Type="http://schemas.openxmlformats.org/officeDocument/2006/relationships/image" Target="../media/image44.jpeg"/><Relationship Id="rId13" Type="http://schemas.openxmlformats.org/officeDocument/2006/relationships/image" Target="../media/image43.jpeg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image" Target="../media/image46.png"/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image" Target="../media/image45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5" Type="http://schemas.openxmlformats.org/officeDocument/2006/relationships/notesSlide" Target="../notesSlides/notesSlide16.xm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48.png"/><Relationship Id="rId12" Type="http://schemas.openxmlformats.org/officeDocument/2006/relationships/image" Target="../media/image47.png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7.xml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9.png"/><Relationship Id="rId7" Type="http://schemas.microsoft.com/office/2007/relationships/hdphoto" Target="../media/image3.tiff"/><Relationship Id="rId6" Type="http://schemas.openxmlformats.org/officeDocument/2006/relationships/image" Target="../media/image4.png"/><Relationship Id="rId5" Type="http://schemas.microsoft.com/office/2007/relationships/hdphoto" Target="../media/image2.tiff"/><Relationship Id="rId4" Type="http://schemas.openxmlformats.org/officeDocument/2006/relationships/image" Target="../media/image3.png"/><Relationship Id="rId3" Type="http://schemas.microsoft.com/office/2007/relationships/hdphoto" Target="../media/image1.tiff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8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4.tiff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3.jpeg"/><Relationship Id="rId7" Type="http://schemas.openxmlformats.org/officeDocument/2006/relationships/tags" Target="../tags/tag21.xml"/><Relationship Id="rId6" Type="http://schemas.openxmlformats.org/officeDocument/2006/relationships/image" Target="../media/image12.jpeg"/><Relationship Id="rId5" Type="http://schemas.openxmlformats.org/officeDocument/2006/relationships/tags" Target="../tags/tag20.xml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4.tiff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6" Type="http://schemas.openxmlformats.org/officeDocument/2006/relationships/image" Target="../media/image14.jpeg"/><Relationship Id="rId5" Type="http://schemas.openxmlformats.org/officeDocument/2006/relationships/image" Target="../media/image10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6" Type="http://schemas.openxmlformats.org/officeDocument/2006/relationships/image" Target="../media/image16.jpeg"/><Relationship Id="rId5" Type="http://schemas.openxmlformats.org/officeDocument/2006/relationships/image" Target="../media/image10.png"/><Relationship Id="rId4" Type="http://schemas.microsoft.com/office/2007/relationships/hdphoto" Target="../media/image2.tiff"/><Relationship Id="rId3" Type="http://schemas.openxmlformats.org/officeDocument/2006/relationships/image" Target="../media/image3.png"/><Relationship Id="rId2" Type="http://schemas.microsoft.com/office/2007/relationships/hdphoto" Target="../media/image1.tiff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microsoft.com/office/2007/relationships/hdphoto" Target="../media/image4.tiff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H="1" flipV="1">
            <a:off x="0" y="1516864"/>
            <a:ext cx="12087919" cy="4526786"/>
          </a:xfrm>
          <a:prstGeom prst="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31986" t="-395862" r="-122015" b="-196598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-25000" noProof="0">
              <a:ln>
                <a:noFill/>
              </a:ln>
              <a:solidFill>
                <a:srgbClr val="FFFDEA"/>
              </a:solidFill>
              <a:effectLst/>
              <a:uLnTx/>
              <a:uFillTx/>
              <a:latin typeface="思源黑体" charset="-122"/>
              <a:ea typeface="思源黑体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itchFamily="18" charset="-122"/>
                  <a:ea typeface="阿里巴巴普惠体 M" pitchFamily="18" charset="-122"/>
                  <a:cs typeface="阿里巴巴普惠体 M" pitchFamily="18" charset="-122"/>
                </a:defRPr>
              </a:lvl1pPr>
            </a:lstStyle>
            <a:p>
              <a:r>
                <a:rPr lang="en-US" altLang="zh-CN" sz="4000"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2026</a:t>
              </a:r>
              <a:endParaRPr lang="zh-CN" altLang="en-US" sz="4000"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GLOBAL 'ONE HEALTH' HAINAN DEMONSTRATION PROJECT:</a:t>
              </a:r>
              <a:endParaRPr lang="en-US" altLang="zh-CN" sz="16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  <a:p>
              <a:pPr algn="just"/>
              <a:r>
                <a:rPr lang="en-US" altLang="zh-CN" sz="1400" cap="all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Investigation on Current Status and Training of Seed Talents in the Health Sector</a:t>
              </a:r>
              <a:endParaRPr lang="en-US" altLang="zh-CN" sz="1100" cap="all">
                <a:solidFill>
                  <a:schemeClr val="bg1"/>
                </a:solidFill>
                <a:uFillTx/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阿里巴巴普惠体 M" pitchFamily="18" charset="-122"/>
              </a:rPr>
              <a:t>海南省疾病预防控制局</a:t>
            </a:r>
            <a:endParaRPr lang="zh-CN" altLang="en-US" sz="2000">
              <a:solidFill>
                <a:schemeClr val="bg1"/>
              </a:solidFill>
              <a:latin typeface="站酷酷黑" pitchFamily="2" charset="-122"/>
              <a:ea typeface="站酷酷黑" pitchFamily="2" charset="-122"/>
              <a:cs typeface="阿里巴巴普惠体 M" pitchFamily="18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2026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年</a:t>
            </a:r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4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月</a:t>
            </a:r>
            <a:endParaRPr lang="zh-CN" altLang="en-US" spc="-20">
              <a:solidFill>
                <a:schemeClr val="bg1"/>
              </a:solidFill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535567" y="682577"/>
            <a:ext cx="9183924" cy="13926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600" b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防“布”松懈，健康</a:t>
            </a:r>
            <a:r>
              <a:rPr lang="zh-CN" altLang="en-US" sz="6600" b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</a:rPr>
              <a:t>“南”</a:t>
            </a:r>
            <a:r>
              <a:rPr lang="zh-CN" altLang="en-US" sz="6600" b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得</a:t>
            </a:r>
            <a:endParaRPr lang="zh-CN" altLang="en-US" sz="6600" b="1" spc="3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2482470" y="1992257"/>
            <a:ext cx="7232968" cy="622449"/>
            <a:chOff x="2259196" y="2019803"/>
            <a:chExt cx="7232968" cy="622449"/>
          </a:xfrm>
        </p:grpSpPr>
        <p:sp>
          <p:nvSpPr>
            <p:cNvPr id="79" name="文本框 78"/>
            <p:cNvSpPr txBox="1"/>
            <p:nvPr/>
          </p:nvSpPr>
          <p:spPr>
            <a:xfrm>
              <a:off x="3151967" y="2057477"/>
              <a:ext cx="6340197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站酷酷黑" pitchFamily="2" charset="-122"/>
                  <a:ea typeface="站酷酷黑" pitchFamily="2" charset="-122"/>
                </a:rPr>
                <a:t>布鲁氏菌病（布病）防控知识宣讲</a:t>
              </a:r>
              <a:endParaRPr lang="zh-CN" altLang="en-US" sz="320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2259196" y="2019803"/>
              <a:ext cx="1005403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站酷酷黑" pitchFamily="2" charset="-122"/>
                  <a:ea typeface="站酷酷黑" pitchFamily="2" charset="-122"/>
                  <a:cs typeface="+mn-cs"/>
                </a:rPr>
                <a:t>——</a:t>
              </a:r>
              <a:endParaRPr lang="zh-CN" altLang="en-US"/>
            </a:p>
          </p:txBody>
        </p:sp>
      </p:grpSp>
      <p:pic>
        <p:nvPicPr>
          <p:cNvPr id="81" name="图片 8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" t="2246" r="2054" b="2246"/>
          <a:stretch>
            <a:fillRect/>
          </a:stretch>
        </p:blipFill>
        <p:spPr>
          <a:xfrm>
            <a:off x="2018953" y="2856668"/>
            <a:ext cx="9581881" cy="2620851"/>
          </a:xfrm>
          <a:custGeom>
            <a:avLst/>
            <a:gdLst>
              <a:gd name="csX0" fmla="*/ 6961031 w 9581881"/>
              <a:gd name="csY0" fmla="*/ 0 h 2620851"/>
              <a:gd name="csX1" fmla="*/ 7051183 w 9581881"/>
              <a:gd name="csY1" fmla="*/ 38637 h 2620851"/>
              <a:gd name="csX2" fmla="*/ 6993228 w 9581881"/>
              <a:gd name="csY2" fmla="*/ 57955 h 2620851"/>
              <a:gd name="csX3" fmla="*/ 6903076 w 9581881"/>
              <a:gd name="csY3" fmla="*/ 64395 h 2620851"/>
              <a:gd name="csX4" fmla="*/ 6935273 w 9581881"/>
              <a:gd name="csY4" fmla="*/ 115910 h 2620851"/>
              <a:gd name="csX5" fmla="*/ 7018986 w 9581881"/>
              <a:gd name="csY5" fmla="*/ 115910 h 2620851"/>
              <a:gd name="csX6" fmla="*/ 7128456 w 9581881"/>
              <a:gd name="csY6" fmla="*/ 115910 h 2620851"/>
              <a:gd name="csX7" fmla="*/ 7231487 w 9581881"/>
              <a:gd name="csY7" fmla="*/ 167426 h 2620851"/>
              <a:gd name="csX8" fmla="*/ 7295881 w 9581881"/>
              <a:gd name="csY8" fmla="*/ 154547 h 2620851"/>
              <a:gd name="csX9" fmla="*/ 7360276 w 9581881"/>
              <a:gd name="csY9" fmla="*/ 180305 h 2620851"/>
              <a:gd name="csX10" fmla="*/ 7463307 w 9581881"/>
              <a:gd name="csY10" fmla="*/ 206062 h 2620851"/>
              <a:gd name="csX11" fmla="*/ 7637172 w 9581881"/>
              <a:gd name="csY11" fmla="*/ 186744 h 2620851"/>
              <a:gd name="csX12" fmla="*/ 7720884 w 9581881"/>
              <a:gd name="csY12" fmla="*/ 199623 h 2620851"/>
              <a:gd name="csX13" fmla="*/ 7823915 w 9581881"/>
              <a:gd name="csY13" fmla="*/ 206062 h 2620851"/>
              <a:gd name="csX14" fmla="*/ 8004220 w 9581881"/>
              <a:gd name="csY14" fmla="*/ 218941 h 2620851"/>
              <a:gd name="csX15" fmla="*/ 8107250 w 9581881"/>
              <a:gd name="csY15" fmla="*/ 212502 h 2620851"/>
              <a:gd name="csX16" fmla="*/ 8203842 w 9581881"/>
              <a:gd name="csY16" fmla="*/ 231820 h 2620851"/>
              <a:gd name="csX17" fmla="*/ 8293994 w 9581881"/>
              <a:gd name="csY17" fmla="*/ 257578 h 2620851"/>
              <a:gd name="csX18" fmla="*/ 8416343 w 9581881"/>
              <a:gd name="csY18" fmla="*/ 231820 h 2620851"/>
              <a:gd name="csX19" fmla="*/ 8480738 w 9581881"/>
              <a:gd name="csY19" fmla="*/ 264017 h 2620851"/>
              <a:gd name="csX20" fmla="*/ 8615966 w 9581881"/>
              <a:gd name="csY20" fmla="*/ 296214 h 2620851"/>
              <a:gd name="csX21" fmla="*/ 8809149 w 9581881"/>
              <a:gd name="csY21" fmla="*/ 302654 h 2620851"/>
              <a:gd name="csX22" fmla="*/ 8925059 w 9581881"/>
              <a:gd name="csY22" fmla="*/ 257578 h 2620851"/>
              <a:gd name="csX23" fmla="*/ 9002332 w 9581881"/>
              <a:gd name="csY23" fmla="*/ 296214 h 2620851"/>
              <a:gd name="csX24" fmla="*/ 9182636 w 9581881"/>
              <a:gd name="csY24" fmla="*/ 309093 h 2620851"/>
              <a:gd name="csX25" fmla="*/ 9240591 w 9581881"/>
              <a:gd name="csY25" fmla="*/ 321972 h 2620851"/>
              <a:gd name="csX26" fmla="*/ 9375820 w 9581881"/>
              <a:gd name="csY26" fmla="*/ 309093 h 2620851"/>
              <a:gd name="csX27" fmla="*/ 9478850 w 9581881"/>
              <a:gd name="csY27" fmla="*/ 321972 h 2620851"/>
              <a:gd name="csX28" fmla="*/ 9491729 w 9581881"/>
              <a:gd name="csY28" fmla="*/ 367048 h 2620851"/>
              <a:gd name="csX29" fmla="*/ 9581881 w 9581881"/>
              <a:gd name="csY29" fmla="*/ 553792 h 2620851"/>
              <a:gd name="csX30" fmla="*/ 9562563 w 9581881"/>
              <a:gd name="csY30" fmla="*/ 695460 h 2620851"/>
              <a:gd name="csX31" fmla="*/ 9504608 w 9581881"/>
              <a:gd name="csY31" fmla="*/ 785612 h 2620851"/>
              <a:gd name="csX32" fmla="*/ 9536805 w 9581881"/>
              <a:gd name="csY32" fmla="*/ 824248 h 2620851"/>
              <a:gd name="csX33" fmla="*/ 9569003 w 9581881"/>
              <a:gd name="csY33" fmla="*/ 895082 h 2620851"/>
              <a:gd name="csX34" fmla="*/ 9511048 w 9581881"/>
              <a:gd name="csY34" fmla="*/ 1023871 h 2620851"/>
              <a:gd name="csX35" fmla="*/ 9440214 w 9581881"/>
              <a:gd name="csY35" fmla="*/ 1120462 h 2620851"/>
              <a:gd name="csX36" fmla="*/ 9311425 w 9581881"/>
              <a:gd name="csY36" fmla="*/ 1397358 h 2620851"/>
              <a:gd name="csX37" fmla="*/ 9311425 w 9581881"/>
              <a:gd name="csY37" fmla="*/ 1551905 h 2620851"/>
              <a:gd name="csX38" fmla="*/ 9350062 w 9581881"/>
              <a:gd name="csY38" fmla="*/ 1590541 h 2620851"/>
              <a:gd name="csX39" fmla="*/ 9311425 w 9581881"/>
              <a:gd name="csY39" fmla="*/ 1629178 h 2620851"/>
              <a:gd name="csX40" fmla="*/ 9253470 w 9581881"/>
              <a:gd name="csY40" fmla="*/ 1719330 h 2620851"/>
              <a:gd name="csX41" fmla="*/ 9240591 w 9581881"/>
              <a:gd name="csY41" fmla="*/ 1822361 h 2620851"/>
              <a:gd name="csX42" fmla="*/ 9208394 w 9581881"/>
              <a:gd name="csY42" fmla="*/ 1873876 h 2620851"/>
              <a:gd name="csX43" fmla="*/ 9195515 w 9581881"/>
              <a:gd name="csY43" fmla="*/ 1989786 h 2620851"/>
              <a:gd name="csX44" fmla="*/ 9169758 w 9581881"/>
              <a:gd name="csY44" fmla="*/ 2176530 h 2620851"/>
              <a:gd name="csX45" fmla="*/ 9201955 w 9581881"/>
              <a:gd name="csY45" fmla="*/ 2273121 h 2620851"/>
              <a:gd name="csX46" fmla="*/ 9201955 w 9581881"/>
              <a:gd name="csY46" fmla="*/ 2369713 h 2620851"/>
              <a:gd name="csX47" fmla="*/ 9111803 w 9581881"/>
              <a:gd name="csY47" fmla="*/ 2408350 h 2620851"/>
              <a:gd name="csX48" fmla="*/ 8970135 w 9581881"/>
              <a:gd name="csY48" fmla="*/ 2414789 h 2620851"/>
              <a:gd name="csX49" fmla="*/ 8854225 w 9581881"/>
              <a:gd name="csY49" fmla="*/ 2421229 h 2620851"/>
              <a:gd name="csX50" fmla="*/ 8654603 w 9581881"/>
              <a:gd name="csY50" fmla="*/ 2401910 h 2620851"/>
              <a:gd name="csX51" fmla="*/ 8641724 w 9581881"/>
              <a:gd name="csY51" fmla="*/ 2427668 h 2620851"/>
              <a:gd name="csX52" fmla="*/ 8551572 w 9581881"/>
              <a:gd name="csY52" fmla="*/ 2453426 h 2620851"/>
              <a:gd name="csX53" fmla="*/ 8416343 w 9581881"/>
              <a:gd name="csY53" fmla="*/ 2401910 h 2620851"/>
              <a:gd name="csX54" fmla="*/ 8261797 w 9581881"/>
              <a:gd name="csY54" fmla="*/ 2414789 h 2620851"/>
              <a:gd name="csX55" fmla="*/ 8107250 w 9581881"/>
              <a:gd name="csY55" fmla="*/ 2414789 h 2620851"/>
              <a:gd name="csX56" fmla="*/ 7984901 w 9581881"/>
              <a:gd name="csY56" fmla="*/ 2446986 h 2620851"/>
              <a:gd name="csX57" fmla="*/ 7868991 w 9581881"/>
              <a:gd name="csY57" fmla="*/ 2453426 h 2620851"/>
              <a:gd name="csX58" fmla="*/ 7714445 w 9581881"/>
              <a:gd name="csY58" fmla="*/ 2446986 h 2620851"/>
              <a:gd name="csX59" fmla="*/ 7624293 w 9581881"/>
              <a:gd name="csY59" fmla="*/ 2421229 h 2620851"/>
              <a:gd name="csX60" fmla="*/ 7463307 w 9581881"/>
              <a:gd name="csY60" fmla="*/ 2440547 h 2620851"/>
              <a:gd name="csX61" fmla="*/ 7418231 w 9581881"/>
              <a:gd name="csY61" fmla="*/ 2414789 h 2620851"/>
              <a:gd name="csX62" fmla="*/ 7064062 w 9581881"/>
              <a:gd name="csY62" fmla="*/ 2408350 h 2620851"/>
              <a:gd name="csX63" fmla="*/ 6780727 w 9581881"/>
              <a:gd name="csY63" fmla="*/ 2414789 h 2620851"/>
              <a:gd name="csX64" fmla="*/ 6664817 w 9581881"/>
              <a:gd name="csY64" fmla="*/ 2408350 h 2620851"/>
              <a:gd name="csX65" fmla="*/ 6548907 w 9581881"/>
              <a:gd name="csY65" fmla="*/ 2408350 h 2620851"/>
              <a:gd name="csX66" fmla="*/ 6445876 w 9581881"/>
              <a:gd name="csY66" fmla="*/ 2434107 h 2620851"/>
              <a:gd name="csX67" fmla="*/ 6239814 w 9581881"/>
              <a:gd name="csY67" fmla="*/ 2440547 h 2620851"/>
              <a:gd name="csX68" fmla="*/ 6130343 w 9581881"/>
              <a:gd name="csY68" fmla="*/ 2446986 h 2620851"/>
              <a:gd name="csX69" fmla="*/ 5995115 w 9581881"/>
              <a:gd name="csY69" fmla="*/ 2453426 h 2620851"/>
              <a:gd name="csX70" fmla="*/ 5956479 w 9581881"/>
              <a:gd name="csY70" fmla="*/ 2408350 h 2620851"/>
              <a:gd name="csX71" fmla="*/ 5776174 w 9581881"/>
              <a:gd name="csY71" fmla="*/ 2408350 h 2620851"/>
              <a:gd name="csX72" fmla="*/ 5660265 w 9581881"/>
              <a:gd name="csY72" fmla="*/ 2401910 h 2620851"/>
              <a:gd name="csX73" fmla="*/ 5595870 w 9581881"/>
              <a:gd name="csY73" fmla="*/ 2414789 h 2620851"/>
              <a:gd name="csX74" fmla="*/ 5434884 w 9581881"/>
              <a:gd name="csY74" fmla="*/ 2369713 h 2620851"/>
              <a:gd name="csX75" fmla="*/ 5228822 w 9581881"/>
              <a:gd name="csY75" fmla="*/ 2369713 h 2620851"/>
              <a:gd name="csX76" fmla="*/ 4720107 w 9581881"/>
              <a:gd name="csY76" fmla="*/ 2376152 h 2620851"/>
              <a:gd name="csX77" fmla="*/ 4668591 w 9581881"/>
              <a:gd name="csY77" fmla="*/ 2343955 h 2620851"/>
              <a:gd name="csX78" fmla="*/ 4584879 w 9581881"/>
              <a:gd name="csY78" fmla="*/ 2356834 h 2620851"/>
              <a:gd name="csX79" fmla="*/ 4488287 w 9581881"/>
              <a:gd name="csY79" fmla="*/ 2331076 h 2620851"/>
              <a:gd name="csX80" fmla="*/ 4340180 w 9581881"/>
              <a:gd name="csY80" fmla="*/ 2356834 h 2620851"/>
              <a:gd name="csX81" fmla="*/ 4346620 w 9581881"/>
              <a:gd name="csY81" fmla="*/ 2318198 h 2620851"/>
              <a:gd name="csX82" fmla="*/ 4024648 w 9581881"/>
              <a:gd name="csY82" fmla="*/ 2350395 h 2620851"/>
              <a:gd name="csX83" fmla="*/ 4031087 w 9581881"/>
              <a:gd name="csY83" fmla="*/ 2389031 h 2620851"/>
              <a:gd name="csX84" fmla="*/ 3908738 w 9581881"/>
              <a:gd name="csY84" fmla="*/ 2408350 h 2620851"/>
              <a:gd name="csX85" fmla="*/ 3651160 w 9581881"/>
              <a:gd name="csY85" fmla="*/ 2401910 h 2620851"/>
              <a:gd name="csX86" fmla="*/ 3561008 w 9581881"/>
              <a:gd name="csY86" fmla="*/ 2369713 h 2620851"/>
              <a:gd name="csX87" fmla="*/ 3470856 w 9581881"/>
              <a:gd name="csY87" fmla="*/ 2376152 h 2620851"/>
              <a:gd name="csX88" fmla="*/ 3432220 w 9581881"/>
              <a:gd name="csY88" fmla="*/ 2337516 h 2620851"/>
              <a:gd name="csX89" fmla="*/ 3361386 w 9581881"/>
              <a:gd name="csY89" fmla="*/ 2376152 h 2620851"/>
              <a:gd name="csX90" fmla="*/ 3264794 w 9581881"/>
              <a:gd name="csY90" fmla="*/ 2376152 h 2620851"/>
              <a:gd name="csX91" fmla="*/ 3181081 w 9581881"/>
              <a:gd name="csY91" fmla="*/ 2408350 h 2620851"/>
              <a:gd name="csX92" fmla="*/ 3065172 w 9581881"/>
              <a:gd name="csY92" fmla="*/ 2440547 h 2620851"/>
              <a:gd name="csX93" fmla="*/ 3103808 w 9581881"/>
              <a:gd name="csY93" fmla="*/ 2395471 h 2620851"/>
              <a:gd name="csX94" fmla="*/ 3026535 w 9581881"/>
              <a:gd name="csY94" fmla="*/ 2376152 h 2620851"/>
              <a:gd name="csX95" fmla="*/ 2929943 w 9581881"/>
              <a:gd name="csY95" fmla="*/ 2395471 h 2620851"/>
              <a:gd name="csX96" fmla="*/ 2775397 w 9581881"/>
              <a:gd name="csY96" fmla="*/ 2440547 h 2620851"/>
              <a:gd name="csX97" fmla="*/ 2698124 w 9581881"/>
              <a:gd name="csY97" fmla="*/ 2414789 h 2620851"/>
              <a:gd name="csX98" fmla="*/ 2575774 w 9581881"/>
              <a:gd name="csY98" fmla="*/ 2414789 h 2620851"/>
              <a:gd name="csX99" fmla="*/ 2601532 w 9581881"/>
              <a:gd name="csY99" fmla="*/ 2369713 h 2620851"/>
              <a:gd name="csX100" fmla="*/ 2537138 w 9581881"/>
              <a:gd name="csY100" fmla="*/ 2459865 h 2620851"/>
              <a:gd name="csX101" fmla="*/ 2343955 w 9581881"/>
              <a:gd name="csY101" fmla="*/ 2434107 h 2620851"/>
              <a:gd name="csX102" fmla="*/ 2208727 w 9581881"/>
              <a:gd name="csY102" fmla="*/ 2498502 h 2620851"/>
              <a:gd name="csX103" fmla="*/ 2157211 w 9581881"/>
              <a:gd name="csY103" fmla="*/ 2479183 h 2620851"/>
              <a:gd name="csX104" fmla="*/ 2054180 w 9581881"/>
              <a:gd name="csY104" fmla="*/ 2472744 h 2620851"/>
              <a:gd name="csX105" fmla="*/ 1964028 w 9581881"/>
              <a:gd name="csY105" fmla="*/ 2440547 h 2620851"/>
              <a:gd name="csX106" fmla="*/ 1822360 w 9581881"/>
              <a:gd name="csY106" fmla="*/ 2466305 h 2620851"/>
              <a:gd name="csX107" fmla="*/ 1725769 w 9581881"/>
              <a:gd name="csY107" fmla="*/ 2504941 h 2620851"/>
              <a:gd name="csX108" fmla="*/ 1635617 w 9581881"/>
              <a:gd name="csY108" fmla="*/ 2472744 h 2620851"/>
              <a:gd name="csX109" fmla="*/ 1539025 w 9581881"/>
              <a:gd name="csY109" fmla="*/ 2479183 h 2620851"/>
              <a:gd name="csX110" fmla="*/ 1468191 w 9581881"/>
              <a:gd name="csY110" fmla="*/ 2550017 h 2620851"/>
              <a:gd name="csX111" fmla="*/ 1390918 w 9581881"/>
              <a:gd name="csY111" fmla="*/ 2524260 h 2620851"/>
              <a:gd name="csX112" fmla="*/ 1300766 w 9581881"/>
              <a:gd name="csY112" fmla="*/ 2504941 h 2620851"/>
              <a:gd name="csX113" fmla="*/ 1275008 w 9581881"/>
              <a:gd name="csY113" fmla="*/ 2562896 h 2620851"/>
              <a:gd name="csX114" fmla="*/ 1184856 w 9581881"/>
              <a:gd name="csY114" fmla="*/ 2537138 h 2620851"/>
              <a:gd name="csX115" fmla="*/ 1107583 w 9581881"/>
              <a:gd name="csY115" fmla="*/ 2543578 h 2620851"/>
              <a:gd name="csX116" fmla="*/ 978794 w 9581881"/>
              <a:gd name="csY116" fmla="*/ 2543578 h 2620851"/>
              <a:gd name="csX117" fmla="*/ 856445 w 9581881"/>
              <a:gd name="csY117" fmla="*/ 2569336 h 2620851"/>
              <a:gd name="csX118" fmla="*/ 701898 w 9581881"/>
              <a:gd name="csY118" fmla="*/ 2556457 h 2620851"/>
              <a:gd name="csX119" fmla="*/ 611746 w 9581881"/>
              <a:gd name="csY119" fmla="*/ 2620851 h 2620851"/>
              <a:gd name="csX120" fmla="*/ 508715 w 9581881"/>
              <a:gd name="csY120" fmla="*/ 2582214 h 2620851"/>
              <a:gd name="csX121" fmla="*/ 431442 w 9581881"/>
              <a:gd name="csY121" fmla="*/ 2620851 h 2620851"/>
              <a:gd name="csX122" fmla="*/ 334850 w 9581881"/>
              <a:gd name="csY122" fmla="*/ 2550017 h 2620851"/>
              <a:gd name="csX123" fmla="*/ 264017 w 9581881"/>
              <a:gd name="csY123" fmla="*/ 2620851 h 2620851"/>
              <a:gd name="csX124" fmla="*/ 199622 w 9581881"/>
              <a:gd name="csY124" fmla="*/ 2595093 h 2620851"/>
              <a:gd name="csX125" fmla="*/ 103031 w 9581881"/>
              <a:gd name="csY125" fmla="*/ 2607972 h 2620851"/>
              <a:gd name="csX126" fmla="*/ 0 w 9581881"/>
              <a:gd name="csY126" fmla="*/ 2595093 h 2620851"/>
              <a:gd name="csX127" fmla="*/ 19318 w 9581881"/>
              <a:gd name="csY127" fmla="*/ 2305319 h 2620851"/>
              <a:gd name="csX128" fmla="*/ 25758 w 9581881"/>
              <a:gd name="csY128" fmla="*/ 1693572 h 2620851"/>
              <a:gd name="csX129" fmla="*/ 51515 w 9581881"/>
              <a:gd name="csY129" fmla="*/ 1661375 h 2620851"/>
              <a:gd name="csX130" fmla="*/ 45076 w 9581881"/>
              <a:gd name="csY130" fmla="*/ 1049629 h 2620851"/>
              <a:gd name="csX131" fmla="*/ 45076 w 9581881"/>
              <a:gd name="csY131" fmla="*/ 965916 h 2620851"/>
              <a:gd name="csX132" fmla="*/ 64394 w 9581881"/>
              <a:gd name="csY132" fmla="*/ 482958 h 2620851"/>
              <a:gd name="csX133" fmla="*/ 90152 w 9581881"/>
              <a:gd name="csY133" fmla="*/ 199623 h 2620851"/>
              <a:gd name="csX134" fmla="*/ 167425 w 9581881"/>
              <a:gd name="csY134" fmla="*/ 218941 h 2620851"/>
              <a:gd name="csX135" fmla="*/ 264017 w 9581881"/>
              <a:gd name="csY135" fmla="*/ 199623 h 2620851"/>
              <a:gd name="csX136" fmla="*/ 367048 w 9581881"/>
              <a:gd name="csY136" fmla="*/ 186744 h 2620851"/>
              <a:gd name="csX137" fmla="*/ 540912 w 9581881"/>
              <a:gd name="csY137" fmla="*/ 154547 h 2620851"/>
              <a:gd name="csX138" fmla="*/ 643943 w 9581881"/>
              <a:gd name="csY138" fmla="*/ 115910 h 2620851"/>
              <a:gd name="csX139" fmla="*/ 817808 w 9581881"/>
              <a:gd name="csY139" fmla="*/ 70834 h 2620851"/>
              <a:gd name="csX140" fmla="*/ 927279 w 9581881"/>
              <a:gd name="csY140" fmla="*/ 90152 h 2620851"/>
              <a:gd name="csX141" fmla="*/ 1107583 w 9581881"/>
              <a:gd name="csY141" fmla="*/ 51516 h 2620851"/>
              <a:gd name="csX142" fmla="*/ 1249250 w 9581881"/>
              <a:gd name="csY142" fmla="*/ 45076 h 2620851"/>
              <a:gd name="csX143" fmla="*/ 1390918 w 9581881"/>
              <a:gd name="csY143" fmla="*/ 38637 h 2620851"/>
              <a:gd name="csX144" fmla="*/ 1551904 w 9581881"/>
              <a:gd name="csY144" fmla="*/ 25758 h 2620851"/>
              <a:gd name="csX145" fmla="*/ 1661374 w 9581881"/>
              <a:gd name="csY145" fmla="*/ 77274 h 2620851"/>
              <a:gd name="csX146" fmla="*/ 1745087 w 9581881"/>
              <a:gd name="csY146" fmla="*/ 96592 h 2620851"/>
              <a:gd name="csX147" fmla="*/ 1848118 w 9581881"/>
              <a:gd name="csY147" fmla="*/ 96592 h 2620851"/>
              <a:gd name="csX148" fmla="*/ 2092817 w 9581881"/>
              <a:gd name="csY148" fmla="*/ 128789 h 2620851"/>
              <a:gd name="csX149" fmla="*/ 2279560 w 9581881"/>
              <a:gd name="csY149" fmla="*/ 154547 h 2620851"/>
              <a:gd name="csX150" fmla="*/ 2434107 w 9581881"/>
              <a:gd name="csY150" fmla="*/ 167426 h 2620851"/>
              <a:gd name="csX151" fmla="*/ 2550017 w 9581881"/>
              <a:gd name="csY151" fmla="*/ 173865 h 2620851"/>
              <a:gd name="csX152" fmla="*/ 2659487 w 9581881"/>
              <a:gd name="csY152" fmla="*/ 186744 h 2620851"/>
              <a:gd name="csX153" fmla="*/ 2730321 w 9581881"/>
              <a:gd name="csY153" fmla="*/ 167426 h 2620851"/>
              <a:gd name="csX154" fmla="*/ 2826912 w 9581881"/>
              <a:gd name="csY154" fmla="*/ 154547 h 2620851"/>
              <a:gd name="csX155" fmla="*/ 2871989 w 9581881"/>
              <a:gd name="csY155" fmla="*/ 193183 h 2620851"/>
              <a:gd name="csX156" fmla="*/ 3020096 w 9581881"/>
              <a:gd name="csY156" fmla="*/ 218941 h 2620851"/>
              <a:gd name="csX157" fmla="*/ 3258355 w 9581881"/>
              <a:gd name="csY157" fmla="*/ 218941 h 2620851"/>
              <a:gd name="csX158" fmla="*/ 3438659 w 9581881"/>
              <a:gd name="csY158" fmla="*/ 225381 h 2620851"/>
              <a:gd name="csX159" fmla="*/ 3573887 w 9581881"/>
              <a:gd name="csY159" fmla="*/ 244699 h 2620851"/>
              <a:gd name="csX160" fmla="*/ 3767070 w 9581881"/>
              <a:gd name="csY160" fmla="*/ 244699 h 2620851"/>
              <a:gd name="csX161" fmla="*/ 3857222 w 9581881"/>
              <a:gd name="csY161" fmla="*/ 218941 h 2620851"/>
              <a:gd name="csX162" fmla="*/ 3966693 w 9581881"/>
              <a:gd name="csY162" fmla="*/ 193183 h 2620851"/>
              <a:gd name="csX163" fmla="*/ 4063284 w 9581881"/>
              <a:gd name="csY163" fmla="*/ 225381 h 2620851"/>
              <a:gd name="csX164" fmla="*/ 4172755 w 9581881"/>
              <a:gd name="csY164" fmla="*/ 264017 h 2620851"/>
              <a:gd name="csX165" fmla="*/ 4314422 w 9581881"/>
              <a:gd name="csY165" fmla="*/ 276896 h 2620851"/>
              <a:gd name="csX166" fmla="*/ 4417453 w 9581881"/>
              <a:gd name="csY166" fmla="*/ 257578 h 2620851"/>
              <a:gd name="csX167" fmla="*/ 4501166 w 9581881"/>
              <a:gd name="csY167" fmla="*/ 231820 h 2620851"/>
              <a:gd name="csX168" fmla="*/ 4604197 w 9581881"/>
              <a:gd name="csY168" fmla="*/ 231820 h 2620851"/>
              <a:gd name="csX169" fmla="*/ 4700789 w 9581881"/>
              <a:gd name="csY169" fmla="*/ 257578 h 2620851"/>
              <a:gd name="csX170" fmla="*/ 4919729 w 9581881"/>
              <a:gd name="csY170" fmla="*/ 289775 h 2620851"/>
              <a:gd name="csX171" fmla="*/ 5042079 w 9581881"/>
              <a:gd name="csY171" fmla="*/ 276896 h 2620851"/>
              <a:gd name="csX172" fmla="*/ 5145110 w 9581881"/>
              <a:gd name="csY172" fmla="*/ 264017 h 2620851"/>
              <a:gd name="csX173" fmla="*/ 5351172 w 9581881"/>
              <a:gd name="csY173" fmla="*/ 251138 h 2620851"/>
              <a:gd name="csX174" fmla="*/ 5402687 w 9581881"/>
              <a:gd name="csY174" fmla="*/ 238260 h 2620851"/>
              <a:gd name="csX175" fmla="*/ 5589431 w 9581881"/>
              <a:gd name="csY175" fmla="*/ 180305 h 2620851"/>
              <a:gd name="csX176" fmla="*/ 5782614 w 9581881"/>
              <a:gd name="csY176" fmla="*/ 148107 h 2620851"/>
              <a:gd name="csX177" fmla="*/ 6014434 w 9581881"/>
              <a:gd name="csY177" fmla="*/ 109471 h 2620851"/>
              <a:gd name="csX178" fmla="*/ 6130343 w 9581881"/>
              <a:gd name="csY178" fmla="*/ 103031 h 2620851"/>
              <a:gd name="csX179" fmla="*/ 6239814 w 9581881"/>
              <a:gd name="csY179" fmla="*/ 77274 h 2620851"/>
              <a:gd name="csX180" fmla="*/ 6516710 w 9581881"/>
              <a:gd name="csY180" fmla="*/ 45076 h 2620851"/>
              <a:gd name="csX181" fmla="*/ 6664817 w 9581881"/>
              <a:gd name="csY181" fmla="*/ 25758 h 2620851"/>
              <a:gd name="csX182" fmla="*/ 6767848 w 9581881"/>
              <a:gd name="csY182" fmla="*/ 57955 h 2620851"/>
              <a:gd name="csX183" fmla="*/ 6858000 w 9581881"/>
              <a:gd name="csY183" fmla="*/ 38637 h 26208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</a:cxnLst>
            <a:rect l="l" t="t" r="r" b="b"/>
            <a:pathLst>
              <a:path w="9581881" h="2620851">
                <a:moveTo>
                  <a:pt x="6961031" y="0"/>
                </a:moveTo>
                <a:lnTo>
                  <a:pt x="7051183" y="38637"/>
                </a:lnTo>
                <a:lnTo>
                  <a:pt x="6993228" y="57955"/>
                </a:lnTo>
                <a:lnTo>
                  <a:pt x="6903076" y="64395"/>
                </a:lnTo>
                <a:lnTo>
                  <a:pt x="6935273" y="115910"/>
                </a:lnTo>
                <a:lnTo>
                  <a:pt x="7018986" y="115910"/>
                </a:lnTo>
                <a:lnTo>
                  <a:pt x="7128456" y="115910"/>
                </a:lnTo>
                <a:lnTo>
                  <a:pt x="7231487" y="167426"/>
                </a:lnTo>
                <a:lnTo>
                  <a:pt x="7295881" y="154547"/>
                </a:lnTo>
                <a:lnTo>
                  <a:pt x="7360276" y="180305"/>
                </a:lnTo>
                <a:lnTo>
                  <a:pt x="7463307" y="206062"/>
                </a:lnTo>
                <a:lnTo>
                  <a:pt x="7637172" y="186744"/>
                </a:lnTo>
                <a:lnTo>
                  <a:pt x="7720884" y="199623"/>
                </a:lnTo>
                <a:lnTo>
                  <a:pt x="7823915" y="206062"/>
                </a:lnTo>
                <a:lnTo>
                  <a:pt x="8004220" y="218941"/>
                </a:lnTo>
                <a:lnTo>
                  <a:pt x="8107250" y="212502"/>
                </a:lnTo>
                <a:lnTo>
                  <a:pt x="8203842" y="231820"/>
                </a:lnTo>
                <a:lnTo>
                  <a:pt x="8293994" y="257578"/>
                </a:lnTo>
                <a:lnTo>
                  <a:pt x="8416343" y="231820"/>
                </a:lnTo>
                <a:lnTo>
                  <a:pt x="8480738" y="264017"/>
                </a:lnTo>
                <a:lnTo>
                  <a:pt x="8615966" y="296214"/>
                </a:lnTo>
                <a:lnTo>
                  <a:pt x="8809149" y="302654"/>
                </a:lnTo>
                <a:lnTo>
                  <a:pt x="8925059" y="257578"/>
                </a:lnTo>
                <a:lnTo>
                  <a:pt x="9002332" y="296214"/>
                </a:lnTo>
                <a:lnTo>
                  <a:pt x="9182636" y="309093"/>
                </a:lnTo>
                <a:lnTo>
                  <a:pt x="9240591" y="321972"/>
                </a:lnTo>
                <a:lnTo>
                  <a:pt x="9375820" y="309093"/>
                </a:lnTo>
                <a:lnTo>
                  <a:pt x="9478850" y="321972"/>
                </a:lnTo>
                <a:lnTo>
                  <a:pt x="9491729" y="367048"/>
                </a:lnTo>
                <a:lnTo>
                  <a:pt x="9581881" y="553792"/>
                </a:lnTo>
                <a:lnTo>
                  <a:pt x="9562563" y="695460"/>
                </a:lnTo>
                <a:lnTo>
                  <a:pt x="9504608" y="785612"/>
                </a:lnTo>
                <a:lnTo>
                  <a:pt x="9536805" y="824248"/>
                </a:lnTo>
                <a:lnTo>
                  <a:pt x="9569003" y="895082"/>
                </a:lnTo>
                <a:lnTo>
                  <a:pt x="9511048" y="1023871"/>
                </a:lnTo>
                <a:lnTo>
                  <a:pt x="9440214" y="1120462"/>
                </a:lnTo>
                <a:lnTo>
                  <a:pt x="9311425" y="1397358"/>
                </a:lnTo>
                <a:lnTo>
                  <a:pt x="9311425" y="1551905"/>
                </a:lnTo>
                <a:lnTo>
                  <a:pt x="9350062" y="1590541"/>
                </a:lnTo>
                <a:lnTo>
                  <a:pt x="9311425" y="1629178"/>
                </a:lnTo>
                <a:lnTo>
                  <a:pt x="9253470" y="1719330"/>
                </a:lnTo>
                <a:lnTo>
                  <a:pt x="9240591" y="1822361"/>
                </a:lnTo>
                <a:lnTo>
                  <a:pt x="9208394" y="1873876"/>
                </a:lnTo>
                <a:lnTo>
                  <a:pt x="9195515" y="1989786"/>
                </a:lnTo>
                <a:lnTo>
                  <a:pt x="9169758" y="2176530"/>
                </a:lnTo>
                <a:lnTo>
                  <a:pt x="9201955" y="2273121"/>
                </a:lnTo>
                <a:lnTo>
                  <a:pt x="9201955" y="2369713"/>
                </a:lnTo>
                <a:lnTo>
                  <a:pt x="9111803" y="2408350"/>
                </a:lnTo>
                <a:lnTo>
                  <a:pt x="8970135" y="2414789"/>
                </a:lnTo>
                <a:lnTo>
                  <a:pt x="8854225" y="2421229"/>
                </a:lnTo>
                <a:lnTo>
                  <a:pt x="8654603" y="2401910"/>
                </a:lnTo>
                <a:lnTo>
                  <a:pt x="8641724" y="2427668"/>
                </a:lnTo>
                <a:lnTo>
                  <a:pt x="8551572" y="2453426"/>
                </a:lnTo>
                <a:lnTo>
                  <a:pt x="8416343" y="2401910"/>
                </a:lnTo>
                <a:lnTo>
                  <a:pt x="8261797" y="2414789"/>
                </a:lnTo>
                <a:lnTo>
                  <a:pt x="8107250" y="2414789"/>
                </a:lnTo>
                <a:lnTo>
                  <a:pt x="7984901" y="2446986"/>
                </a:lnTo>
                <a:lnTo>
                  <a:pt x="7868991" y="2453426"/>
                </a:lnTo>
                <a:lnTo>
                  <a:pt x="7714445" y="2446986"/>
                </a:lnTo>
                <a:lnTo>
                  <a:pt x="7624293" y="2421229"/>
                </a:lnTo>
                <a:lnTo>
                  <a:pt x="7463307" y="2440547"/>
                </a:lnTo>
                <a:lnTo>
                  <a:pt x="7418231" y="2414789"/>
                </a:lnTo>
                <a:lnTo>
                  <a:pt x="7064062" y="2408350"/>
                </a:lnTo>
                <a:lnTo>
                  <a:pt x="6780727" y="2414789"/>
                </a:lnTo>
                <a:lnTo>
                  <a:pt x="6664817" y="2408350"/>
                </a:lnTo>
                <a:lnTo>
                  <a:pt x="6548907" y="2408350"/>
                </a:lnTo>
                <a:lnTo>
                  <a:pt x="6445876" y="2434107"/>
                </a:lnTo>
                <a:lnTo>
                  <a:pt x="6239814" y="2440547"/>
                </a:lnTo>
                <a:lnTo>
                  <a:pt x="6130343" y="2446986"/>
                </a:lnTo>
                <a:lnTo>
                  <a:pt x="5995115" y="2453426"/>
                </a:lnTo>
                <a:lnTo>
                  <a:pt x="5956479" y="2408350"/>
                </a:lnTo>
                <a:lnTo>
                  <a:pt x="5776174" y="2408350"/>
                </a:lnTo>
                <a:lnTo>
                  <a:pt x="5660265" y="2401910"/>
                </a:lnTo>
                <a:lnTo>
                  <a:pt x="5595870" y="2414789"/>
                </a:lnTo>
                <a:lnTo>
                  <a:pt x="5434884" y="2369713"/>
                </a:lnTo>
                <a:lnTo>
                  <a:pt x="5228822" y="2369713"/>
                </a:lnTo>
                <a:lnTo>
                  <a:pt x="4720107" y="2376152"/>
                </a:lnTo>
                <a:lnTo>
                  <a:pt x="4668591" y="2343955"/>
                </a:lnTo>
                <a:lnTo>
                  <a:pt x="4584879" y="2356834"/>
                </a:lnTo>
                <a:lnTo>
                  <a:pt x="4488287" y="2331076"/>
                </a:lnTo>
                <a:lnTo>
                  <a:pt x="4340180" y="2356834"/>
                </a:lnTo>
                <a:lnTo>
                  <a:pt x="4346620" y="2318198"/>
                </a:lnTo>
                <a:lnTo>
                  <a:pt x="4024648" y="2350395"/>
                </a:lnTo>
                <a:lnTo>
                  <a:pt x="4031087" y="2389031"/>
                </a:lnTo>
                <a:lnTo>
                  <a:pt x="3908738" y="2408350"/>
                </a:lnTo>
                <a:lnTo>
                  <a:pt x="3651160" y="2401910"/>
                </a:lnTo>
                <a:lnTo>
                  <a:pt x="3561008" y="2369713"/>
                </a:lnTo>
                <a:lnTo>
                  <a:pt x="3470856" y="2376152"/>
                </a:lnTo>
                <a:lnTo>
                  <a:pt x="3432220" y="2337516"/>
                </a:lnTo>
                <a:lnTo>
                  <a:pt x="3361386" y="2376152"/>
                </a:lnTo>
                <a:lnTo>
                  <a:pt x="3264794" y="2376152"/>
                </a:lnTo>
                <a:lnTo>
                  <a:pt x="3181081" y="2408350"/>
                </a:lnTo>
                <a:lnTo>
                  <a:pt x="3065172" y="2440547"/>
                </a:lnTo>
                <a:lnTo>
                  <a:pt x="3103808" y="2395471"/>
                </a:lnTo>
                <a:lnTo>
                  <a:pt x="3026535" y="2376152"/>
                </a:lnTo>
                <a:lnTo>
                  <a:pt x="2929943" y="2395471"/>
                </a:lnTo>
                <a:lnTo>
                  <a:pt x="2775397" y="2440547"/>
                </a:lnTo>
                <a:lnTo>
                  <a:pt x="2698124" y="2414789"/>
                </a:lnTo>
                <a:lnTo>
                  <a:pt x="2575774" y="2414789"/>
                </a:lnTo>
                <a:lnTo>
                  <a:pt x="2601532" y="2369713"/>
                </a:lnTo>
                <a:lnTo>
                  <a:pt x="2537138" y="2459865"/>
                </a:lnTo>
                <a:lnTo>
                  <a:pt x="2343955" y="2434107"/>
                </a:lnTo>
                <a:lnTo>
                  <a:pt x="2208727" y="2498502"/>
                </a:lnTo>
                <a:lnTo>
                  <a:pt x="2157211" y="2479183"/>
                </a:lnTo>
                <a:lnTo>
                  <a:pt x="2054180" y="2472744"/>
                </a:lnTo>
                <a:lnTo>
                  <a:pt x="1964028" y="2440547"/>
                </a:lnTo>
                <a:lnTo>
                  <a:pt x="1822360" y="2466305"/>
                </a:lnTo>
                <a:lnTo>
                  <a:pt x="1725769" y="2504941"/>
                </a:lnTo>
                <a:lnTo>
                  <a:pt x="1635617" y="2472744"/>
                </a:lnTo>
                <a:lnTo>
                  <a:pt x="1539025" y="2479183"/>
                </a:lnTo>
                <a:lnTo>
                  <a:pt x="1468191" y="2550017"/>
                </a:lnTo>
                <a:lnTo>
                  <a:pt x="1390918" y="2524260"/>
                </a:lnTo>
                <a:lnTo>
                  <a:pt x="1300766" y="2504941"/>
                </a:lnTo>
                <a:lnTo>
                  <a:pt x="1275008" y="2562896"/>
                </a:lnTo>
                <a:lnTo>
                  <a:pt x="1184856" y="2537138"/>
                </a:lnTo>
                <a:lnTo>
                  <a:pt x="1107583" y="2543578"/>
                </a:lnTo>
                <a:lnTo>
                  <a:pt x="978794" y="2543578"/>
                </a:lnTo>
                <a:lnTo>
                  <a:pt x="856445" y="2569336"/>
                </a:lnTo>
                <a:lnTo>
                  <a:pt x="701898" y="2556457"/>
                </a:lnTo>
                <a:lnTo>
                  <a:pt x="611746" y="2620851"/>
                </a:lnTo>
                <a:lnTo>
                  <a:pt x="508715" y="2582214"/>
                </a:lnTo>
                <a:lnTo>
                  <a:pt x="431442" y="2620851"/>
                </a:lnTo>
                <a:lnTo>
                  <a:pt x="334850" y="2550017"/>
                </a:lnTo>
                <a:lnTo>
                  <a:pt x="264017" y="2620851"/>
                </a:lnTo>
                <a:lnTo>
                  <a:pt x="199622" y="2595093"/>
                </a:lnTo>
                <a:lnTo>
                  <a:pt x="103031" y="2607972"/>
                </a:lnTo>
                <a:lnTo>
                  <a:pt x="0" y="2595093"/>
                </a:lnTo>
                <a:lnTo>
                  <a:pt x="19318" y="2305319"/>
                </a:lnTo>
                <a:cubicBezTo>
                  <a:pt x="21465" y="2101403"/>
                  <a:pt x="23611" y="1897488"/>
                  <a:pt x="25758" y="1693572"/>
                </a:cubicBezTo>
                <a:lnTo>
                  <a:pt x="51515" y="1661375"/>
                </a:lnTo>
                <a:cubicBezTo>
                  <a:pt x="49369" y="1457460"/>
                  <a:pt x="47222" y="1253544"/>
                  <a:pt x="45076" y="1049629"/>
                </a:cubicBezTo>
                <a:lnTo>
                  <a:pt x="45076" y="965916"/>
                </a:lnTo>
                <a:lnTo>
                  <a:pt x="64394" y="482958"/>
                </a:lnTo>
                <a:lnTo>
                  <a:pt x="90152" y="199623"/>
                </a:lnTo>
                <a:lnTo>
                  <a:pt x="167425" y="218941"/>
                </a:lnTo>
                <a:lnTo>
                  <a:pt x="264017" y="199623"/>
                </a:lnTo>
                <a:lnTo>
                  <a:pt x="367048" y="186744"/>
                </a:lnTo>
                <a:lnTo>
                  <a:pt x="540912" y="154547"/>
                </a:lnTo>
                <a:lnTo>
                  <a:pt x="643943" y="115910"/>
                </a:lnTo>
                <a:lnTo>
                  <a:pt x="817808" y="70834"/>
                </a:lnTo>
                <a:lnTo>
                  <a:pt x="927279" y="90152"/>
                </a:lnTo>
                <a:lnTo>
                  <a:pt x="1107583" y="51516"/>
                </a:lnTo>
                <a:lnTo>
                  <a:pt x="1249250" y="45076"/>
                </a:lnTo>
                <a:lnTo>
                  <a:pt x="1390918" y="38637"/>
                </a:lnTo>
                <a:lnTo>
                  <a:pt x="1551904" y="25758"/>
                </a:lnTo>
                <a:lnTo>
                  <a:pt x="1661374" y="77274"/>
                </a:lnTo>
                <a:lnTo>
                  <a:pt x="1745087" y="96592"/>
                </a:lnTo>
                <a:lnTo>
                  <a:pt x="1848118" y="96592"/>
                </a:lnTo>
                <a:lnTo>
                  <a:pt x="2092817" y="128789"/>
                </a:lnTo>
                <a:lnTo>
                  <a:pt x="2279560" y="154547"/>
                </a:lnTo>
                <a:lnTo>
                  <a:pt x="2434107" y="167426"/>
                </a:lnTo>
                <a:lnTo>
                  <a:pt x="2550017" y="173865"/>
                </a:lnTo>
                <a:lnTo>
                  <a:pt x="2659487" y="186744"/>
                </a:lnTo>
                <a:lnTo>
                  <a:pt x="2730321" y="167426"/>
                </a:lnTo>
                <a:lnTo>
                  <a:pt x="2826912" y="154547"/>
                </a:lnTo>
                <a:lnTo>
                  <a:pt x="2871989" y="193183"/>
                </a:lnTo>
                <a:lnTo>
                  <a:pt x="3020096" y="218941"/>
                </a:lnTo>
                <a:lnTo>
                  <a:pt x="3258355" y="218941"/>
                </a:lnTo>
                <a:lnTo>
                  <a:pt x="3438659" y="225381"/>
                </a:lnTo>
                <a:lnTo>
                  <a:pt x="3573887" y="244699"/>
                </a:lnTo>
                <a:lnTo>
                  <a:pt x="3767070" y="244699"/>
                </a:lnTo>
                <a:lnTo>
                  <a:pt x="3857222" y="218941"/>
                </a:lnTo>
                <a:lnTo>
                  <a:pt x="3966693" y="193183"/>
                </a:lnTo>
                <a:lnTo>
                  <a:pt x="4063284" y="225381"/>
                </a:lnTo>
                <a:lnTo>
                  <a:pt x="4172755" y="264017"/>
                </a:lnTo>
                <a:lnTo>
                  <a:pt x="4314422" y="276896"/>
                </a:lnTo>
                <a:lnTo>
                  <a:pt x="4417453" y="257578"/>
                </a:lnTo>
                <a:lnTo>
                  <a:pt x="4501166" y="231820"/>
                </a:lnTo>
                <a:lnTo>
                  <a:pt x="4604197" y="231820"/>
                </a:lnTo>
                <a:lnTo>
                  <a:pt x="4700789" y="257578"/>
                </a:lnTo>
                <a:lnTo>
                  <a:pt x="4919729" y="289775"/>
                </a:lnTo>
                <a:lnTo>
                  <a:pt x="5042079" y="276896"/>
                </a:lnTo>
                <a:lnTo>
                  <a:pt x="5145110" y="264017"/>
                </a:lnTo>
                <a:lnTo>
                  <a:pt x="5351172" y="251138"/>
                </a:lnTo>
                <a:lnTo>
                  <a:pt x="5402687" y="238260"/>
                </a:lnTo>
                <a:lnTo>
                  <a:pt x="5589431" y="180305"/>
                </a:lnTo>
                <a:lnTo>
                  <a:pt x="5782614" y="148107"/>
                </a:lnTo>
                <a:lnTo>
                  <a:pt x="6014434" y="109471"/>
                </a:lnTo>
                <a:lnTo>
                  <a:pt x="6130343" y="103031"/>
                </a:lnTo>
                <a:lnTo>
                  <a:pt x="6239814" y="77274"/>
                </a:lnTo>
                <a:lnTo>
                  <a:pt x="6516710" y="45076"/>
                </a:lnTo>
                <a:lnTo>
                  <a:pt x="6664817" y="25758"/>
                </a:lnTo>
                <a:lnTo>
                  <a:pt x="6767848" y="57955"/>
                </a:lnTo>
                <a:lnTo>
                  <a:pt x="6858000" y="38637"/>
                </a:lnTo>
                <a:close/>
              </a:path>
            </a:pathLst>
          </a:custGeom>
          <a:effectLst>
            <a:innerShdw blurRad="114300" dist="63500" dir="198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756703" y="1191646"/>
            <a:ext cx="2476570" cy="826348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58301" y="1303895"/>
            <a:ext cx="223651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主要传染源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0050" y="3684455"/>
            <a:ext cx="6582775" cy="2346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FDEA"/>
              </a:buClr>
              <a:buFont typeface="Wingdings" charset="2"/>
              <a:buChar char="Ø"/>
              <a:defRPr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职业人群：</a:t>
            </a: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养殖户、屠宰加工人员、兽医等直接接触者</a:t>
            </a:r>
            <a:r>
              <a:rPr lang="zh-CN" altLang="en-US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；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50000"/>
              </a:lnSpc>
              <a:buClr>
                <a:srgbClr val="FFFDEA"/>
              </a:buClr>
              <a:buFont typeface="Wingdings" charset="2"/>
              <a:buChar char="Ø"/>
              <a:defRPr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普通市民：</a:t>
            </a: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饮用散装生奶或食用未煮熟牛羊肉者</a:t>
            </a:r>
            <a:r>
              <a:rPr lang="zh-CN" altLang="en-US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；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50000"/>
              </a:lnSpc>
              <a:buClr>
                <a:srgbClr val="FFFDEA"/>
              </a:buClr>
              <a:buFont typeface="Wingdings" charset="2"/>
              <a:buChar char="Ø"/>
              <a:defRPr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乡村游客：</a:t>
            </a: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随意触摸或接触家畜的外来游客</a:t>
            </a:r>
            <a:r>
              <a:rPr lang="zh-CN" altLang="en-US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；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50000"/>
              </a:lnSpc>
              <a:buClr>
                <a:srgbClr val="FFFDEA"/>
              </a:buClr>
              <a:buFont typeface="Wingdings" charset="2"/>
              <a:buChar char="Ø"/>
              <a:defRPr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调运人员：</a:t>
            </a: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冬春季参与活畜交易与调运的相关人员</a:t>
            </a:r>
            <a:r>
              <a:rPr lang="zh-CN" altLang="en-US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rcRect r="23267"/>
          <a:stretch>
            <a:fillRect/>
          </a:stretch>
        </p:blipFill>
        <p:spPr>
          <a:xfrm>
            <a:off x="7362825" y="2650516"/>
            <a:ext cx="4829175" cy="4189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: 圆角 5"/>
          <p:cNvSpPr/>
          <p:nvPr/>
        </p:nvSpPr>
        <p:spPr>
          <a:xfrm>
            <a:off x="756702" y="3090606"/>
            <a:ext cx="6415623" cy="3207722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Freeform 9"/>
          <p:cNvSpPr/>
          <p:nvPr/>
        </p:nvSpPr>
        <p:spPr bwMode="auto">
          <a:xfrm rot="10800000" flipV="1">
            <a:off x="824648" y="2707974"/>
            <a:ext cx="2666317" cy="826350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55850" y="2860571"/>
            <a:ext cx="23274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高危人群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</p:txBody>
      </p:sp>
      <p:sp>
        <p:nvSpPr>
          <p:cNvPr id="9" name="箭头: 右 8"/>
          <p:cNvSpPr/>
          <p:nvPr/>
        </p:nvSpPr>
        <p:spPr>
          <a:xfrm>
            <a:off x="3040160" y="1468667"/>
            <a:ext cx="626965" cy="36467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829193" y="1150683"/>
            <a:ext cx="8105631" cy="1515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latinLnBrk="0" hangingPunct="1">
              <a:lnSpc>
                <a:spcPct val="150000"/>
              </a:lnSpc>
            </a:pPr>
            <a:r>
              <a:rPr lang="en-US" altLang="zh-CN" sz="2400" b="1">
                <a:solidFill>
                  <a:srgbClr val="00B050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羊</a:t>
            </a:r>
            <a:r>
              <a:rPr lang="en-US" altLang="zh-CN" sz="20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是我省布病最主要的传染源，牛、猪次之。布鲁氏菌生命力顽强，能在海南高温高湿环境中存活数周，常潜伏在病畜的血液、乳汁、排泄物及肉品中。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3513137" cy="765024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264687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三大传播途径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6" name="卷形: 垂直 5"/>
          <p:cNvSpPr/>
          <p:nvPr/>
        </p:nvSpPr>
        <p:spPr>
          <a:xfrm>
            <a:off x="181252" y="2142488"/>
            <a:ext cx="3990697" cy="4160600"/>
          </a:xfrm>
          <a:prstGeom prst="verticalScroll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25000"/>
              </a:lnSpc>
              <a:defRPr/>
            </a:pPr>
            <a:endParaRPr lang="en-US" altLang="zh-CN" b="1">
              <a:solidFill>
                <a:srgbClr val="007BFF"/>
              </a:solidFill>
              <a:latin typeface="Noto Sans SC" charset="-122"/>
              <a:ea typeface="Noto Sans SC" charset="-122"/>
              <a:cs typeface="Noto Sans SC" charset="-122"/>
              <a:sym typeface="Noto Sans SC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5491" y="4297486"/>
            <a:ext cx="3043785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5000"/>
              </a:lnSpc>
            </a:pP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通过皮肤黏膜直接接触病畜或其排泄物、分泌物（如接羔、屠宰、剥皮）而感染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+mn-ea"/>
              </a:rPr>
              <a:t>（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+mn-ea"/>
              </a:rPr>
              <a:t>高危人群：养殖户、屠宰工、兽医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+mn-ea"/>
              </a:rPr>
              <a:t>）</a:t>
            </a:r>
            <a:endParaRPr lang="en-US" altLang="zh-CN">
              <a:latin typeface="微软雅黑" pitchFamily="34" charset="-122"/>
              <a:ea typeface="微软雅黑" pitchFamily="34" charset="-122"/>
              <a:sym typeface="+mn-ea"/>
            </a:endParaRPr>
          </a:p>
          <a:p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340643" y="2227755"/>
            <a:ext cx="2959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err="1">
                <a:solidFill>
                  <a:srgbClr val="007BFF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接触传播</a:t>
            </a:r>
            <a:r>
              <a:rPr lang="zh-CN" altLang="en-US" b="1">
                <a:solidFill>
                  <a:srgbClr val="FF0000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（</a:t>
            </a:r>
            <a:r>
              <a:rPr lang="en-US" altLang="zh-CN" b="1" err="1">
                <a:solidFill>
                  <a:srgbClr val="FF0000"/>
                </a:solidFill>
                <a:latin typeface="Noto Sans SC" charset="-122"/>
                <a:ea typeface="Noto Sans SC" charset="-122"/>
                <a:sym typeface="Noto Sans SC" charset="-122"/>
              </a:rPr>
              <a:t>最主要途径</a:t>
            </a:r>
            <a:r>
              <a:rPr lang="zh-CN" altLang="en-US" b="1">
                <a:solidFill>
                  <a:srgbClr val="FF0000"/>
                </a:solidFill>
                <a:latin typeface="Noto Sans SC" charset="-122"/>
                <a:ea typeface="Noto Sans SC" charset="-122"/>
                <a:sym typeface="Noto Sans SC" charset="-122"/>
              </a:rPr>
              <a:t>）</a:t>
            </a:r>
            <a:endParaRPr lang="en-US" altLang="zh-CN" b="1">
              <a:solidFill>
                <a:srgbClr val="FF0000"/>
              </a:solidFill>
              <a:latin typeface="Noto Sans SC" charset="-122"/>
              <a:ea typeface="Noto Sans SC" charset="-122"/>
              <a:sym typeface="Noto Sans SC" charset="-122"/>
            </a:endParaRPr>
          </a:p>
          <a:p>
            <a:endParaRPr lang="zh-CN" altLang="en-US"/>
          </a:p>
        </p:txBody>
      </p:sp>
      <p:sp>
        <p:nvSpPr>
          <p:cNvPr id="13" name="卷形: 垂直 12"/>
          <p:cNvSpPr/>
          <p:nvPr/>
        </p:nvSpPr>
        <p:spPr>
          <a:xfrm>
            <a:off x="4130824" y="2160356"/>
            <a:ext cx="3990697" cy="4160600"/>
          </a:xfrm>
          <a:prstGeom prst="verticalScroll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25000"/>
              </a:lnSpc>
              <a:defRPr/>
            </a:pPr>
            <a:endParaRPr lang="en-US" altLang="zh-CN" b="1">
              <a:solidFill>
                <a:srgbClr val="007BFF"/>
              </a:solidFill>
              <a:latin typeface="Noto Sans SC" charset="-122"/>
              <a:ea typeface="Noto Sans SC" charset="-122"/>
              <a:cs typeface="Noto Sans SC" charset="-122"/>
              <a:sym typeface="Noto Sans SC" charset="-122"/>
            </a:endParaRPr>
          </a:p>
        </p:txBody>
      </p:sp>
      <p:sp>
        <p:nvSpPr>
          <p:cNvPr id="14" name="卷形: 垂直 13"/>
          <p:cNvSpPr/>
          <p:nvPr/>
        </p:nvSpPr>
        <p:spPr>
          <a:xfrm>
            <a:off x="8080396" y="2160356"/>
            <a:ext cx="3990697" cy="4160600"/>
          </a:xfrm>
          <a:prstGeom prst="verticalScroll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lnSpc>
                <a:spcPct val="125000"/>
              </a:lnSpc>
              <a:defRPr/>
            </a:pPr>
            <a:endParaRPr lang="en-US" altLang="zh-CN" b="1">
              <a:solidFill>
                <a:srgbClr val="007BFF"/>
              </a:solidFill>
              <a:latin typeface="Noto Sans SC" charset="-122"/>
              <a:ea typeface="Noto Sans SC" charset="-122"/>
              <a:cs typeface="Noto Sans SC" charset="-122"/>
              <a:sym typeface="Noto Sans SC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773534" y="2245710"/>
            <a:ext cx="2959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007BFF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消化道传播</a:t>
            </a:r>
            <a:endParaRPr lang="en-US" altLang="zh-CN" b="1">
              <a:solidFill>
                <a:srgbClr val="007BFF"/>
              </a:solidFill>
              <a:latin typeface="Noto Sans SC" charset="-122"/>
              <a:ea typeface="Noto Sans SC" charset="-122"/>
              <a:sym typeface="Noto Sans SC" charset="-122"/>
            </a:endParaRPr>
          </a:p>
          <a:p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9720486" y="2235090"/>
            <a:ext cx="2959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007BFF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呼吸道传播</a:t>
            </a:r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669896" y="4314886"/>
            <a:ext cx="2931627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食用未经煮熟的病畜肉类、内脏，或饮用未经消毒的生奶、乳制品而感染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。(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海南部分地区饮用鲜羊奶风险较高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)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8596823" y="4397451"/>
            <a:ext cx="2960868" cy="197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吸入被布鲁氏菌污染的飞沫或尘埃（如清扫畜圈、加工皮毛）而感染</a:t>
            </a:r>
            <a:r>
              <a:rPr lang="zh-CN" altLang="en-US">
                <a:latin typeface="微软雅黑" pitchFamily="34" charset="-122"/>
                <a:ea typeface="微软雅黑" pitchFamily="34" charset="-122"/>
                <a:sym typeface="Noto Sans SC" charset="-122"/>
              </a:rPr>
              <a:t>。（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+mn-ea"/>
              </a:rPr>
              <a:t>常见于屠宰场、畜圈等密闭空间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+mn-ea"/>
              </a:rPr>
              <a:t>）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</p:txBody>
      </p:sp>
      <p:pic>
        <p:nvPicPr>
          <p:cNvPr id="19" name="Picture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5334000" y="2824193"/>
            <a:ext cx="1524000" cy="1524000"/>
          </a:xfrm>
          <a:prstGeom prst="roundRect">
            <a:avLst>
              <a:gd name="adj" fmla="val 8333"/>
            </a:avLst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20" name="图片 19"/>
          <p:cNvPicPr/>
          <p:nvPr/>
        </p:nvPicPr>
        <p:blipFill>
          <a:blip r:embed="rId7"/>
          <a:stretch>
            <a:fillRect/>
          </a:stretch>
        </p:blipFill>
        <p:spPr>
          <a:xfrm>
            <a:off x="9343916" y="2824511"/>
            <a:ext cx="1562715" cy="149037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" r="1091"/>
          <a:stretch>
            <a:fillRect/>
          </a:stretch>
        </p:blipFill>
        <p:spPr>
          <a:xfrm>
            <a:off x="1024267" y="2757718"/>
            <a:ext cx="2363034" cy="1521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2342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5903912" cy="792871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523149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海南本地高危场景深度解析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1850" y="2130176"/>
            <a:ext cx="6104964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25000"/>
              </a:lnSpc>
              <a:buClr>
                <a:srgbClr val="449836"/>
              </a:buClr>
              <a:buFont typeface="Wingdings" charset="2"/>
              <a:buChar char="l"/>
              <a:defRPr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乡村养殖散户与市场交易</a:t>
            </a:r>
            <a:endParaRPr lang="en-US" altLang="zh-CN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0197" y="2599128"/>
            <a:ext cx="5811136" cy="1726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ct val="120000"/>
              </a:lnSpc>
              <a:buClr>
                <a:srgbClr val="449836"/>
              </a:buClr>
              <a:buFont typeface="Arial" charset="0"/>
              <a:buChar char="•"/>
              <a:defRPr/>
            </a:pPr>
            <a:r>
              <a:rPr lang="en-US" altLang="zh-CN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乡村养殖散户：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海南部分乡村地区存在家庭式散养模式，缺乏专业的防疫知识和设施，是布病传播的高风险点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 algn="l">
              <a:lnSpc>
                <a:spcPct val="120000"/>
              </a:lnSpc>
              <a:buClr>
                <a:srgbClr val="449836"/>
              </a:buClr>
              <a:buFont typeface="Arial" charset="0"/>
              <a:buChar char="•"/>
              <a:defRPr/>
            </a:pPr>
            <a:r>
              <a:rPr lang="en-US" altLang="zh-CN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农贸市场交易：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活禽活畜交易市场人员密集，动物流动频繁，若检疫措施不到位，极易造成病菌扩散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801" y="4317112"/>
            <a:ext cx="4313688" cy="246110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515792" y="2535873"/>
            <a:ext cx="5590483" cy="170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charset="0"/>
              <a:buChar char="•"/>
              <a:defRPr/>
            </a:pPr>
            <a:r>
              <a:rPr lang="en-US" altLang="zh-CN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生鲜奶消费习惯：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部分市民有饮用生鲜奶的习惯，而未经消毒的生鲜奶是布病传播的重要途径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 charset="0"/>
              <a:buChar char="•"/>
            </a:pPr>
            <a:r>
              <a:rPr lang="en-US" altLang="zh-CN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旅游接触风险：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海南作为旅游大省，游客在乡村旅游时可能因好奇接触家畜而增加感染风险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67474" y="2093957"/>
            <a:ext cx="6624918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Clr>
                <a:srgbClr val="00B0F0"/>
              </a:buClr>
              <a:buFont typeface="Wingdings" charset="2"/>
              <a:buChar char="l"/>
              <a:defRPr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生鲜奶消费与旅游接触风险</a:t>
            </a:r>
            <a:endParaRPr lang="en-US" altLang="zh-CN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b="4802"/>
          <a:stretch>
            <a:fillRect/>
          </a:stretch>
        </p:blipFill>
        <p:spPr bwMode="auto">
          <a:xfrm>
            <a:off x="6876366" y="4311110"/>
            <a:ext cx="2011378" cy="247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0" t="6895" r="23671"/>
          <a:stretch>
            <a:fillRect/>
          </a:stretch>
        </p:blipFill>
        <p:spPr bwMode="auto">
          <a:xfrm>
            <a:off x="9087769" y="4311110"/>
            <a:ext cx="2223690" cy="247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74882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04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599865" y="2831657"/>
            <a:ext cx="5032147" cy="175432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临床表现与诊断</a:t>
            </a:r>
            <a:endParaRPr lang="en-US" altLang="zh-CN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zh-CN" altLang="en-US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思源黑体 CN Medium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709652" y="4052576"/>
            <a:ext cx="4634623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讲解布病的典型症状、并发症及实验室诊断标准与流程 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。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-31790"/>
            <a:ext cx="12201024" cy="6858000"/>
          </a:xfrm>
          <a:prstGeom prst="rect">
            <a:avLst/>
          </a:prstGeom>
        </p:spPr>
      </p:pic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rcRect t="1966" b="1857"/>
          <a:stretch>
            <a:fillRect/>
          </a:stretch>
        </p:blipFill>
        <p:spPr>
          <a:xfrm>
            <a:off x="400328" y="1301360"/>
            <a:ext cx="7590455" cy="5128015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6"/>
          <a:srcRect l="236" t="-3966" r="4427" b="14931"/>
          <a:stretch>
            <a:fillRect/>
          </a:stretch>
        </p:blipFill>
        <p:spPr>
          <a:xfrm>
            <a:off x="8435704" y="3578852"/>
            <a:ext cx="3149864" cy="2752725"/>
          </a:xfrm>
          <a:prstGeom prst="roundRect">
            <a:avLst/>
          </a:prstGeom>
        </p:spPr>
      </p:pic>
      <p:pic>
        <p:nvPicPr>
          <p:cNvPr id="21" name="图片 20" descr="图片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41400" y="1421564"/>
            <a:ext cx="2463528" cy="1841890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22" name="矩形: 圆角 21"/>
          <p:cNvSpPr/>
          <p:nvPr/>
        </p:nvSpPr>
        <p:spPr>
          <a:xfrm>
            <a:off x="8915400" y="1262619"/>
            <a:ext cx="2753176" cy="2146664"/>
          </a:xfrm>
          <a:prstGeom prst="roundRect">
            <a:avLst/>
          </a:prstGeom>
          <a:noFill/>
          <a:ln w="28575">
            <a:solidFill>
              <a:srgbClr val="7EC49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0160">
                <a:solidFill>
                  <a:schemeClr val="accent5"/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8324850" y="3580701"/>
            <a:ext cx="3372301" cy="2848673"/>
          </a:xfrm>
          <a:prstGeom prst="roundRect">
            <a:avLst/>
          </a:prstGeom>
          <a:noFill/>
          <a:ln w="28575">
            <a:solidFill>
              <a:srgbClr val="7EC492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10160">
                <a:solidFill>
                  <a:schemeClr val="accent5"/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947" y="-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212392"/>
            <a:ext cx="3043147" cy="792871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182614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诊断方法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2" name="AutoShape 12"/>
          <p:cNvSpPr/>
          <p:nvPr/>
        </p:nvSpPr>
        <p:spPr>
          <a:xfrm>
            <a:off x="1303122" y="4963112"/>
            <a:ext cx="456483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3. </a:t>
            </a:r>
            <a:r>
              <a:rPr lang="en-US" sz="2400" b="1" err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确诊病例</a:t>
            </a:r>
            <a:endParaRPr lang="en-US" sz="24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临床诊断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 + </a:t>
            </a: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确证试验阳性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 或 </a:t>
            </a: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病原学检查阳性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sp>
        <p:nvSpPr>
          <p:cNvPr id="6" name="AutoShape 9"/>
          <p:cNvSpPr/>
          <p:nvPr/>
        </p:nvSpPr>
        <p:spPr>
          <a:xfrm>
            <a:off x="1290159" y="3982051"/>
            <a:ext cx="4692644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2. </a:t>
            </a:r>
            <a:r>
              <a:rPr lang="en-US" sz="2400" b="1" err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临床诊断病例</a:t>
            </a:r>
            <a:endParaRPr lang="en-US" sz="24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疑似病例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 + </a:t>
            </a: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血清学初筛试验（如虎红平板）阳性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sp>
        <p:nvSpPr>
          <p:cNvPr id="10" name="AutoShape 6"/>
          <p:cNvSpPr/>
          <p:nvPr/>
        </p:nvSpPr>
        <p:spPr>
          <a:xfrm>
            <a:off x="1272611" y="3000990"/>
            <a:ext cx="419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1. </a:t>
            </a:r>
            <a:r>
              <a:rPr lang="en-US" sz="2400" b="1" err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疑似病例</a:t>
            </a:r>
            <a:endParaRPr lang="en-US" sz="24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流行病学史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 + </a:t>
            </a: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发热、多汗、关节痛等症状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pic>
        <p:nvPicPr>
          <p:cNvPr id="12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60" y="3101880"/>
            <a:ext cx="604419" cy="519194"/>
          </a:xfrm>
          <a:prstGeom prst="rect">
            <a:avLst/>
          </a:prstGeom>
        </p:spPr>
      </p:pic>
      <p:pic>
        <p:nvPicPr>
          <p:cNvPr id="16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31" y="4051380"/>
            <a:ext cx="496872" cy="496872"/>
          </a:xfrm>
          <a:prstGeom prst="rect">
            <a:avLst/>
          </a:prstGeom>
        </p:spPr>
      </p:pic>
      <p:pic>
        <p:nvPicPr>
          <p:cNvPr id="17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68" y="4976390"/>
            <a:ext cx="496872" cy="496872"/>
          </a:xfrm>
          <a:prstGeom prst="rect">
            <a:avLst/>
          </a:prstGeom>
        </p:spPr>
      </p:pic>
      <p:pic>
        <p:nvPicPr>
          <p:cNvPr id="20" name="图片 12" descr="资源 4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0328" y="2837567"/>
            <a:ext cx="5623142" cy="3191757"/>
          </a:xfrm>
          <a:prstGeom prst="rect">
            <a:avLst/>
          </a:prstGeom>
        </p:spPr>
      </p:pic>
      <p:sp>
        <p:nvSpPr>
          <p:cNvPr id="21" name="AutoShape 3"/>
          <p:cNvSpPr/>
          <p:nvPr/>
        </p:nvSpPr>
        <p:spPr>
          <a:xfrm>
            <a:off x="1582779" y="2619989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sz="3200" b="1">
                <a:latin typeface="微软雅黑" pitchFamily="34" charset="-122"/>
                <a:ea typeface="微软雅黑" pitchFamily="34" charset="-122"/>
                <a:sym typeface="Noto Sans SC" charset="-122"/>
              </a:rPr>
              <a:t>诊 断 分 级 流 程</a:t>
            </a:r>
            <a:endParaRPr lang="en-US" sz="3200" b="1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3" name="直接连接符 22"/>
          <p:cNvCxnSpPr>
            <a:stCxn id="12" idx="2"/>
          </p:cNvCxnSpPr>
          <p:nvPr/>
        </p:nvCxnSpPr>
        <p:spPr>
          <a:xfrm flipH="1">
            <a:off x="836469" y="3621074"/>
            <a:ext cx="1" cy="4303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H="1">
            <a:off x="837204" y="4548252"/>
            <a:ext cx="3163" cy="428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6540501" y="3982051"/>
            <a:ext cx="4937124" cy="2053517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AutoShape 17"/>
          <p:cNvSpPr/>
          <p:nvPr/>
        </p:nvSpPr>
        <p:spPr>
          <a:xfrm>
            <a:off x="7143749" y="4178981"/>
            <a:ext cx="4513469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err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血清学检测</a:t>
            </a:r>
            <a:endParaRPr lang="en-US" sz="2400" b="1">
              <a:solidFill>
                <a:schemeClr val="accent1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初筛：虎红平板凝集试验；确证：试管凝集、ELISA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sp>
        <p:nvSpPr>
          <p:cNvPr id="28" name="AutoShape 20"/>
          <p:cNvSpPr/>
          <p:nvPr/>
        </p:nvSpPr>
        <p:spPr>
          <a:xfrm>
            <a:off x="7116762" y="5151511"/>
            <a:ext cx="419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 err="1">
                <a:solidFill>
                  <a:srgbClr val="28A745"/>
                </a:solidFill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病原学检测</a:t>
            </a:r>
            <a:r>
              <a:rPr lang="en-US" sz="2400" b="1" i="0" u="none" strike="noStrike">
                <a:solidFill>
                  <a:srgbClr val="28A745"/>
                </a:solidFill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 (</a:t>
            </a:r>
            <a:r>
              <a:rPr lang="en-US" sz="2400" b="1" i="0" u="none" strike="noStrike" err="1">
                <a:solidFill>
                  <a:srgbClr val="28A745"/>
                </a:solidFill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金标准</a:t>
            </a:r>
            <a:r>
              <a:rPr lang="en-US" sz="2400" b="1" i="0" u="none" strike="noStrike">
                <a:solidFill>
                  <a:srgbClr val="28A745"/>
                </a:solidFill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)</a:t>
            </a:r>
            <a:endParaRPr lang="en-US" sz="2400">
              <a:latin typeface="微软雅黑" pitchFamily="34" charset="-122"/>
              <a:ea typeface="微软雅黑" pitchFamily="3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血培养、骨髓培养等，直接找到布鲁氏菌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pic>
        <p:nvPicPr>
          <p:cNvPr id="29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779" y="4184680"/>
            <a:ext cx="400796" cy="400796"/>
          </a:xfrm>
          <a:prstGeom prst="rect">
            <a:avLst/>
          </a:prstGeom>
        </p:spPr>
      </p:pic>
      <p:pic>
        <p:nvPicPr>
          <p:cNvPr id="3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105" y="5285499"/>
            <a:ext cx="332774" cy="332774"/>
          </a:xfrm>
          <a:prstGeom prst="rect">
            <a:avLst/>
          </a:prstGeom>
        </p:spPr>
      </p:pic>
      <p:sp>
        <p:nvSpPr>
          <p:cNvPr id="31" name="半闭框 30"/>
          <p:cNvSpPr/>
          <p:nvPr/>
        </p:nvSpPr>
        <p:spPr>
          <a:xfrm>
            <a:off x="6586051" y="4027182"/>
            <a:ext cx="245101" cy="259068"/>
          </a:xfrm>
          <a:prstGeom prst="halfFram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半闭框 32"/>
          <p:cNvSpPr/>
          <p:nvPr/>
        </p:nvSpPr>
        <p:spPr>
          <a:xfrm rot="5400000">
            <a:off x="11161490" y="4027182"/>
            <a:ext cx="245101" cy="259068"/>
          </a:xfrm>
          <a:prstGeom prst="halfFram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" name="半闭框 33"/>
          <p:cNvSpPr/>
          <p:nvPr/>
        </p:nvSpPr>
        <p:spPr>
          <a:xfrm rot="16200000">
            <a:off x="6593035" y="5722577"/>
            <a:ext cx="245101" cy="259068"/>
          </a:xfrm>
          <a:prstGeom prst="halfFram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半闭框 34"/>
          <p:cNvSpPr/>
          <p:nvPr/>
        </p:nvSpPr>
        <p:spPr>
          <a:xfrm rot="10621799">
            <a:off x="11162823" y="5700336"/>
            <a:ext cx="245101" cy="259068"/>
          </a:xfrm>
          <a:prstGeom prst="halfFram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5692868" y="4871051"/>
            <a:ext cx="84763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1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708601" y="1186827"/>
            <a:ext cx="2540000" cy="1905000"/>
          </a:xfrm>
          <a:prstGeom prst="roundRect">
            <a:avLst>
              <a:gd name="adj" fmla="val 6666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39" name="AutoShape 14"/>
          <p:cNvSpPr/>
          <p:nvPr/>
        </p:nvSpPr>
        <p:spPr>
          <a:xfrm>
            <a:off x="6515792" y="3391053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核心实验室检查手段</a:t>
            </a:r>
            <a:endParaRPr lang="en-US" sz="2800" b="1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05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855097" y="2742839"/>
            <a:ext cx="4339650" cy="1036181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 algn="ctr">
              <a:lnSpc>
                <a:spcPct val="125000"/>
              </a:lnSpc>
              <a:defRPr/>
            </a:pP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科学防控措施</a:t>
            </a:r>
            <a:endParaRPr lang="en-US" altLang="zh-CN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709651" y="4040239"/>
            <a:ext cx="4518788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探讨预防为主的综合防控策略，包括疫苗接种与个人防护 </a:t>
            </a:r>
            <a:r>
              <a:rPr lang="zh-CN" altLang="en-US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00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-112342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194463"/>
            <a:ext cx="4597626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387798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源头防控：畜间管理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pic>
        <p:nvPicPr>
          <p:cNvPr id="2" name="图片 1" descr="1078747767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506380" y="4331745"/>
            <a:ext cx="5873116" cy="2315845"/>
          </a:xfrm>
          <a:prstGeom prst="rect">
            <a:avLst/>
          </a:prstGeom>
        </p:spPr>
      </p:pic>
      <p:pic>
        <p:nvPicPr>
          <p:cNvPr id="15" name="图片 14" descr="1078747767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45398" y="4421640"/>
            <a:ext cx="5655377" cy="2120265"/>
          </a:xfrm>
          <a:prstGeom prst="rect">
            <a:avLst/>
          </a:prstGeom>
        </p:spPr>
      </p:pic>
      <p:sp>
        <p:nvSpPr>
          <p:cNvPr id="3" name="AutoShape 6"/>
          <p:cNvSpPr/>
          <p:nvPr>
            <p:custDataLst>
              <p:tags r:id="rId9"/>
            </p:custDataLst>
          </p:nvPr>
        </p:nvSpPr>
        <p:spPr>
          <a:xfrm>
            <a:off x="2965949" y="3028136"/>
            <a:ext cx="2713104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lnSpc>
                <a:spcPct val="125000"/>
              </a:lnSpc>
              <a:defRPr/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对健康家畜进行疫苗接种，建立免疫屏障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，</a:t>
            </a:r>
            <a:r>
              <a:rPr lang="zh-CN" alt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严格控制病畜流动，避免患病和未患病的牲畜混养。</a:t>
            </a:r>
            <a:endParaRPr lang="zh-CN" alt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indent="0" algn="l">
              <a:lnSpc>
                <a:spcPct val="108000"/>
              </a:lnSpc>
              <a:defRPr/>
            </a:pPr>
            <a:endParaRPr lang="en-US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AutoShape 5"/>
          <p:cNvSpPr/>
          <p:nvPr>
            <p:custDataLst>
              <p:tags r:id="rId10"/>
            </p:custDataLst>
          </p:nvPr>
        </p:nvSpPr>
        <p:spPr>
          <a:xfrm>
            <a:off x="2950737" y="2649467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免疫接种</a:t>
            </a:r>
            <a:endParaRPr lang="en-US" sz="2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" name="图片 6"/>
          <p:cNvPicPr/>
          <p:nvPr>
            <p:custDataLst>
              <p:tags r:id="rId11"/>
            </p:custDataLst>
          </p:nvPr>
        </p:nvPicPr>
        <p:blipFill>
          <a:blip r:embed="rId12"/>
          <a:srcRect l="19233" r="19564"/>
          <a:stretch>
            <a:fillRect/>
          </a:stretch>
        </p:blipFill>
        <p:spPr>
          <a:xfrm>
            <a:off x="1193006" y="2819980"/>
            <a:ext cx="1653110" cy="1322812"/>
          </a:xfrm>
          <a:prstGeom prst="round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图片 1" descr="1078747767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521698" y="2313710"/>
            <a:ext cx="5873116" cy="2315845"/>
          </a:xfrm>
          <a:prstGeom prst="rect">
            <a:avLst/>
          </a:prstGeom>
        </p:spPr>
      </p:pic>
      <p:pic>
        <p:nvPicPr>
          <p:cNvPr id="10" name="图片 1" descr="1078747767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89584" y="2323465"/>
            <a:ext cx="5873116" cy="2315845"/>
          </a:xfrm>
          <a:prstGeom prst="rect">
            <a:avLst/>
          </a:prstGeom>
        </p:spPr>
      </p:pic>
      <p:pic>
        <p:nvPicPr>
          <p:cNvPr id="13" name="图片 1" descr="1078747767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43797" y="4323851"/>
            <a:ext cx="5873116" cy="2315845"/>
          </a:xfrm>
          <a:prstGeom prst="rect">
            <a:avLst/>
          </a:prstGeom>
        </p:spPr>
      </p:pic>
      <p:pic>
        <p:nvPicPr>
          <p:cNvPr id="17" name="图片 14" descr="1078747767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07981" y="4421828"/>
            <a:ext cx="5655377" cy="2120265"/>
          </a:xfrm>
          <a:prstGeom prst="rect">
            <a:avLst/>
          </a:prstGeom>
        </p:spPr>
      </p:pic>
      <p:pic>
        <p:nvPicPr>
          <p:cNvPr id="18" name="图片 14" descr="1078747767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45503" y="2421254"/>
            <a:ext cx="5655377" cy="2120265"/>
          </a:xfrm>
          <a:prstGeom prst="rect">
            <a:avLst/>
          </a:prstGeom>
        </p:spPr>
      </p:pic>
      <p:pic>
        <p:nvPicPr>
          <p:cNvPr id="19" name="图片 14" descr="1078747767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84706" y="2411499"/>
            <a:ext cx="5655377" cy="2120265"/>
          </a:xfrm>
          <a:prstGeom prst="rect">
            <a:avLst/>
          </a:prstGeom>
        </p:spPr>
      </p:pic>
      <p:sp>
        <p:nvSpPr>
          <p:cNvPr id="20" name="AutoShape 10"/>
          <p:cNvSpPr/>
          <p:nvPr>
            <p:custDataLst>
              <p:tags r:id="rId19"/>
            </p:custDataLst>
          </p:nvPr>
        </p:nvSpPr>
        <p:spPr>
          <a:xfrm>
            <a:off x="7991187" y="3254273"/>
            <a:ext cx="277435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严格执行产地检疫和调运检疫，防止病畜流动，切断传播途径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AutoShape 9"/>
          <p:cNvSpPr/>
          <p:nvPr>
            <p:custDataLst>
              <p:tags r:id="rId20"/>
            </p:custDataLst>
          </p:nvPr>
        </p:nvSpPr>
        <p:spPr>
          <a:xfrm>
            <a:off x="7950994" y="2706422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检疫监管</a:t>
            </a:r>
            <a:endParaRPr lang="en-US" sz="2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2" name="图片 21"/>
          <p:cNvPicPr/>
          <p:nvPr>
            <p:custDataLst>
              <p:tags r:id="rId21"/>
            </p:custDataLst>
          </p:nvPr>
        </p:nvPicPr>
        <p:blipFill>
          <a:blip r:embed="rId22"/>
          <a:srcRect b="51536"/>
          <a:stretch>
            <a:fillRect/>
          </a:stretch>
        </p:blipFill>
        <p:spPr>
          <a:xfrm>
            <a:off x="6293920" y="2849681"/>
            <a:ext cx="1505503" cy="1342448"/>
          </a:xfrm>
          <a:prstGeom prst="round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23" name="图片 22"/>
          <p:cNvPicPr/>
          <p:nvPr>
            <p:custDataLst>
              <p:tags r:id="rId23"/>
            </p:custDataLst>
          </p:nvPr>
        </p:nvPicPr>
        <p:blipFill>
          <a:blip r:embed="rId24"/>
          <a:srcRect l="12182" t="38835" r="19510" b="13363"/>
          <a:stretch>
            <a:fillRect/>
          </a:stretch>
        </p:blipFill>
        <p:spPr>
          <a:xfrm>
            <a:off x="1172642" y="4803834"/>
            <a:ext cx="1587620" cy="1406079"/>
          </a:xfrm>
          <a:prstGeom prst="roundRect">
            <a:avLst/>
          </a:prstGeom>
          <a:ln w="19050">
            <a:solidFill>
              <a:schemeClr val="bg1"/>
            </a:solidFill>
          </a:ln>
        </p:spPr>
      </p:pic>
      <p:sp>
        <p:nvSpPr>
          <p:cNvPr id="24" name="AutoShape 14"/>
          <p:cNvSpPr/>
          <p:nvPr>
            <p:custDataLst>
              <p:tags r:id="rId25"/>
            </p:custDataLst>
          </p:nvPr>
        </p:nvSpPr>
        <p:spPr>
          <a:xfrm>
            <a:off x="2935995" y="5226482"/>
            <a:ext cx="2613917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定期对养殖场、圈舍、运输工具进行全面消毒，杀灭环境病原体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AutoShape 13"/>
          <p:cNvSpPr/>
          <p:nvPr>
            <p:custDataLst>
              <p:tags r:id="rId26"/>
            </p:custDataLst>
          </p:nvPr>
        </p:nvSpPr>
        <p:spPr>
          <a:xfrm>
            <a:off x="2935995" y="4714502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sz="24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消毒灭源</a:t>
            </a:r>
            <a:endParaRPr lang="en-US" sz="2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6" name="Picture 16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rcRect/>
          <a:stretch>
            <a:fillRect/>
          </a:stretch>
        </p:blipFill>
        <p:spPr>
          <a:xfrm>
            <a:off x="6293920" y="4761277"/>
            <a:ext cx="1472141" cy="1472141"/>
          </a:xfrm>
          <a:prstGeom prst="roundRect">
            <a:avLst>
              <a:gd name="adj" fmla="val 8333"/>
            </a:avLst>
          </a:prstGeom>
          <a:noFill/>
          <a:ln w="19050" cap="flat" cmpd="sng">
            <a:solidFill>
              <a:schemeClr val="bg1"/>
            </a:solidFill>
            <a:prstDash val="solid"/>
            <a:round/>
          </a:ln>
        </p:spPr>
      </p:pic>
      <p:sp>
        <p:nvSpPr>
          <p:cNvPr id="27" name="AutoShape 18"/>
          <p:cNvSpPr/>
          <p:nvPr>
            <p:custDataLst>
              <p:tags r:id="rId29"/>
            </p:custDataLst>
          </p:nvPr>
        </p:nvSpPr>
        <p:spPr>
          <a:xfrm>
            <a:off x="7848674" y="5200319"/>
            <a:ext cx="2897875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7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对病畜、病死畜及其流产物进行深埋或焚烧处理，杜绝二次污染</a:t>
            </a:r>
            <a:r>
              <a:rPr lang="en-US" sz="17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sz="17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AutoShape 17"/>
          <p:cNvSpPr/>
          <p:nvPr>
            <p:custDataLst>
              <p:tags r:id="rId30"/>
            </p:custDataLst>
          </p:nvPr>
        </p:nvSpPr>
        <p:spPr>
          <a:xfrm>
            <a:off x="7990709" y="4738315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sz="24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无害化处理</a:t>
            </a:r>
            <a:endParaRPr lang="en-US" sz="2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731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196528"/>
            <a:ext cx="6575425" cy="849696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53817" y="1275320"/>
            <a:ext cx="5929828" cy="6610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3200" b="1" err="1">
                <a:solidFill>
                  <a:schemeClr val="bg1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个人防护：职业人群与普通公众</a:t>
            </a:r>
            <a:endParaRPr lang="en-US" altLang="zh-CN" sz="1050">
              <a:solidFill>
                <a:schemeClr val="bg1"/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grpSp>
        <p:nvGrpSpPr>
          <p:cNvPr id="6" name="组合 5" descr="7b0a202020202274657874626f78223a2022220a7d0a"/>
          <p:cNvGrpSpPr/>
          <p:nvPr>
            <p:custDataLst>
              <p:tags r:id="rId5"/>
            </p:custDataLst>
          </p:nvPr>
        </p:nvGrpSpPr>
        <p:grpSpPr>
          <a:xfrm>
            <a:off x="633730" y="2487295"/>
            <a:ext cx="5179695" cy="3415665"/>
            <a:chOff x="5526" y="3566"/>
            <a:chExt cx="8157" cy="3892"/>
          </a:xfrm>
        </p:grpSpPr>
        <p:pic>
          <p:nvPicPr>
            <p:cNvPr id="3" name="图片 2" descr="资源 4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5721" y="3711"/>
              <a:ext cx="7759" cy="3462"/>
            </a:xfrm>
            <a:prstGeom prst="rect">
              <a:avLst/>
            </a:prstGeom>
          </p:spPr>
        </p:pic>
        <p:pic>
          <p:nvPicPr>
            <p:cNvPr id="7" name="图片 6" descr="资源 9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5526" y="3566"/>
              <a:ext cx="8157" cy="3892"/>
            </a:xfrm>
            <a:prstGeom prst="rect">
              <a:avLst/>
            </a:prstGeom>
          </p:spPr>
        </p:pic>
      </p:grpSp>
      <p:grpSp>
        <p:nvGrpSpPr>
          <p:cNvPr id="12" name="组合 11" descr="7b0a202020202274657874626f78223a2022220a7d0a"/>
          <p:cNvGrpSpPr/>
          <p:nvPr>
            <p:custDataLst>
              <p:tags r:id="rId10"/>
            </p:custDataLst>
          </p:nvPr>
        </p:nvGrpSpPr>
        <p:grpSpPr>
          <a:xfrm>
            <a:off x="6223000" y="2487295"/>
            <a:ext cx="5179695" cy="3415665"/>
            <a:chOff x="5526" y="3566"/>
            <a:chExt cx="8157" cy="3892"/>
          </a:xfrm>
        </p:grpSpPr>
        <p:pic>
          <p:nvPicPr>
            <p:cNvPr id="13" name="图片 12" descr="资源 4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5721" y="3711"/>
              <a:ext cx="7759" cy="3462"/>
            </a:xfrm>
            <a:prstGeom prst="rect">
              <a:avLst/>
            </a:prstGeom>
          </p:spPr>
        </p:pic>
        <p:pic>
          <p:nvPicPr>
            <p:cNvPr id="14" name="图片 13" descr="资源 91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5526" y="3566"/>
              <a:ext cx="8157" cy="3892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918210" y="3106146"/>
            <a:ext cx="467963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Arial" charset="0"/>
              <a:buChar char="•"/>
              <a:defRPr/>
            </a:pP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工作时穿戴</a:t>
            </a:r>
            <a:r>
              <a:rPr lang="en-US" altLang="zh-CN" b="1" err="1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防护服、手套、口罩、护目镜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等防护用品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Arial" charset="0"/>
              <a:buChar char="•"/>
              <a:defRPr/>
            </a:pP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工作后及时洗手、消毒，更换衣物，避免交叉污染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Arial" charset="0"/>
              <a:buChar char="•"/>
              <a:defRPr/>
            </a:pP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定期进行健康体检和布病筛查，早发现早治疗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597616" y="3146351"/>
            <a:ext cx="450853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Clr>
                <a:srgbClr val="FFC000"/>
              </a:buClr>
              <a:buFont typeface="Arial" charset="0"/>
              <a:buChar char="•"/>
              <a:defRPr/>
            </a:pPr>
            <a:r>
              <a:rPr lang="en-US" altLang="zh-CN" b="1" err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饮食安全：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不喝生奶，不吃未煮熟的牛羊肉，防止病从口入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25000"/>
              </a:lnSpc>
              <a:buClr>
                <a:srgbClr val="FFC000"/>
              </a:buClr>
              <a:buFont typeface="Arial" charset="0"/>
              <a:buChar char="•"/>
              <a:defRPr/>
            </a:pPr>
            <a:r>
              <a:rPr lang="en-US" altLang="zh-CN" b="1" err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生熟分开：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处理生肉的厨具要专用，并彻底清洗，避免交叉感染</a:t>
            </a:r>
            <a:r>
              <a:rPr lang="zh-CN" alt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25000"/>
              </a:lnSpc>
              <a:buClr>
                <a:srgbClr val="FFC000"/>
              </a:buClr>
              <a:buFont typeface="Arial" charset="0"/>
              <a:buChar char="•"/>
              <a:defRPr/>
            </a:pPr>
            <a:r>
              <a:rPr lang="en-US" altLang="zh-CN" b="1" err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远离病畜：</a:t>
            </a: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避免接触来源不明的家畜，减少感染风险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endParaRPr lang="zh-CN" altLang="en-US"/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535113" y="2072278"/>
            <a:ext cx="1016000" cy="1016000"/>
          </a:xfrm>
          <a:prstGeom prst="ellipse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</a:ln>
        </p:spPr>
      </p:pic>
      <p:sp>
        <p:nvSpPr>
          <p:cNvPr id="16" name="AutoShape 6"/>
          <p:cNvSpPr/>
          <p:nvPr/>
        </p:nvSpPr>
        <p:spPr>
          <a:xfrm>
            <a:off x="2782564" y="236455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sz="24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职业人群防护</a:t>
            </a:r>
            <a:endParaRPr lang="en-US" sz="2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7" name="Picture 1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7219767" y="1939851"/>
            <a:ext cx="1016000" cy="1016000"/>
          </a:xfrm>
          <a:prstGeom prst="ellipse">
            <a:avLst/>
          </a:prstGeom>
          <a:noFill/>
          <a:ln w="12700" cap="flat" cmpd="sng">
            <a:solidFill>
              <a:schemeClr val="bg1"/>
            </a:solidFill>
            <a:prstDash val="solid"/>
            <a:round/>
          </a:ln>
        </p:spPr>
      </p:pic>
      <p:sp>
        <p:nvSpPr>
          <p:cNvPr id="18" name="AutoShape 11"/>
          <p:cNvSpPr/>
          <p:nvPr/>
        </p:nvSpPr>
        <p:spPr>
          <a:xfrm>
            <a:off x="8502870" y="2344420"/>
            <a:ext cx="342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err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普通公众防护</a:t>
            </a:r>
            <a:endParaRPr lang="en-US" sz="2400" b="1">
              <a:solidFill>
                <a:srgbClr val="FFC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7" y="1198377"/>
            <a:ext cx="5360987" cy="847847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01442" y="1303895"/>
            <a:ext cx="4698722" cy="6610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3200" b="1" err="1">
                <a:solidFill>
                  <a:schemeClr val="bg1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早发现、早诊断、早治疗</a:t>
            </a:r>
            <a:endParaRPr lang="en-US" altLang="zh-CN" sz="1050">
              <a:solidFill>
                <a:schemeClr val="bg1"/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4781551" y="2200910"/>
            <a:ext cx="6124574" cy="1311385"/>
          </a:xfrm>
          <a:prstGeom prst="round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4779499" y="3524473"/>
            <a:ext cx="6124574" cy="1647923"/>
          </a:xfrm>
          <a:prstGeom prst="round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4777448" y="5184574"/>
            <a:ext cx="6126624" cy="1287981"/>
          </a:xfrm>
          <a:prstGeom prst="round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610235" y="2200910"/>
            <a:ext cx="3266440" cy="2733040"/>
          </a:xfrm>
          <a:prstGeom prst="round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17"/>
          <p:cNvPicPr>
            <a:picLocks noChangeAspect="1"/>
          </p:cNvPicPr>
          <p:nvPr/>
        </p:nvPicPr>
        <p:blipFill>
          <a:blip r:embed="rId5"/>
          <a:srcRect t="4" b="4"/>
          <a:stretch>
            <a:fillRect/>
          </a:stretch>
        </p:blipFill>
        <p:spPr>
          <a:xfrm>
            <a:off x="743585" y="2301642"/>
            <a:ext cx="3017520" cy="2496185"/>
          </a:xfrm>
          <a:prstGeom prst="roundRect">
            <a:avLst>
              <a:gd name="adj" fmla="val 9090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27000" dist="63500" dir="2700000" algn="tl" rotWithShape="0">
              <a:srgbClr val="000000">
                <a:alpha val="15000"/>
              </a:srgbClr>
            </a:outerShdw>
          </a:effectLst>
        </p:spPr>
      </p:pic>
      <p:sp>
        <p:nvSpPr>
          <p:cNvPr id="7" name="文本框 6"/>
          <p:cNvSpPr txBox="1"/>
          <p:nvPr/>
        </p:nvSpPr>
        <p:spPr>
          <a:xfrm>
            <a:off x="4885466" y="2739034"/>
            <a:ext cx="5910587" cy="75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出现发热、多汗、关节痛等疑似症状，尤其是有接触史的人员，应立即就医，并主动告知医生接触史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AutoShape 6"/>
          <p:cNvSpPr/>
          <p:nvPr>
            <p:custDataLst>
              <p:tags r:id="rId6"/>
            </p:custDataLst>
          </p:nvPr>
        </p:nvSpPr>
        <p:spPr>
          <a:xfrm>
            <a:off x="5628739" y="2293868"/>
            <a:ext cx="5030952" cy="377321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及时就医</a:t>
            </a:r>
            <a:endParaRPr lang="en-US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272" y="2299773"/>
            <a:ext cx="402476" cy="402476"/>
          </a:xfrm>
          <a:prstGeom prst="rect">
            <a:avLst/>
          </a:prstGeom>
        </p:spPr>
      </p:pic>
      <p:sp>
        <p:nvSpPr>
          <p:cNvPr id="14" name="AutoShape 11"/>
          <p:cNvSpPr/>
          <p:nvPr>
            <p:custDataLst>
              <p:tags r:id="rId9"/>
            </p:custDataLst>
          </p:nvPr>
        </p:nvSpPr>
        <p:spPr>
          <a:xfrm>
            <a:off x="4991432" y="3994275"/>
            <a:ext cx="6917559" cy="1131964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85750" indent="-285750" algn="l">
              <a:lnSpc>
                <a:spcPct val="125000"/>
              </a:lnSpc>
              <a:buClr>
                <a:schemeClr val="bg1"/>
              </a:buClr>
              <a:buFont typeface="Arial" charset="0"/>
              <a:buChar char="•"/>
              <a:defRPr/>
            </a:pPr>
            <a:r>
              <a:rPr lang="en-US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遵循“早期、联合、足量、足疗程”的治疗原则</a:t>
            </a:r>
            <a:r>
              <a:rPr 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 algn="l">
              <a:lnSpc>
                <a:spcPct val="125000"/>
              </a:lnSpc>
              <a:buClr>
                <a:schemeClr val="bg1"/>
              </a:buClr>
              <a:buFont typeface="Arial" charset="0"/>
              <a:buChar char="•"/>
              <a:defRPr/>
            </a:pPr>
            <a:r>
              <a:rPr 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常用药物为多西环素联合利福平，疗程通常需6周以上。</a:t>
            </a:r>
            <a:endParaRPr lang="en-US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 algn="l">
              <a:lnSpc>
                <a:spcPct val="125000"/>
              </a:lnSpc>
              <a:buClr>
                <a:schemeClr val="bg1"/>
              </a:buClr>
              <a:buFont typeface="Arial" charset="0"/>
              <a:buChar char="•"/>
              <a:defRPr/>
            </a:pPr>
            <a:r>
              <a:rPr lang="en-US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切勿自行停药，以免转为慢性或复发</a:t>
            </a:r>
            <a:r>
              <a:rPr 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</p:txBody>
      </p:sp>
      <p:sp>
        <p:nvSpPr>
          <p:cNvPr id="15" name="AutoShape 10"/>
          <p:cNvSpPr/>
          <p:nvPr>
            <p:custDataLst>
              <p:tags r:id="rId10"/>
            </p:custDataLst>
          </p:nvPr>
        </p:nvSpPr>
        <p:spPr>
          <a:xfrm>
            <a:off x="5628739" y="3570688"/>
            <a:ext cx="5030952" cy="377321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规范治疗</a:t>
            </a:r>
            <a:endParaRPr lang="en-US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6" name="Picture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705" y="3599674"/>
            <a:ext cx="402476" cy="402476"/>
          </a:xfrm>
          <a:prstGeom prst="rect">
            <a:avLst/>
          </a:prstGeom>
        </p:spPr>
      </p:pic>
      <p:pic>
        <p:nvPicPr>
          <p:cNvPr id="17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705" y="5268812"/>
            <a:ext cx="508000" cy="508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628705" y="5268812"/>
            <a:ext cx="418401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紧急处理</a:t>
            </a:r>
            <a:r>
              <a:rPr lang="en-US"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 · </a:t>
            </a:r>
            <a:r>
              <a:rPr lang="en-US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消毒与检查</a:t>
            </a:r>
            <a:endParaRPr lang="en-US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907197" y="5698016"/>
            <a:ext cx="599687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eaLnBrk="1" fontAlgn="auto" latinLnBrk="0" hangingPunct="1">
              <a:lnSpc>
                <a:spcPct val="125000"/>
              </a:lnSpc>
            </a:pPr>
            <a:r>
              <a:rPr lang="en-US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皮肤接触污染物后立即用碘伏消毒；出现可疑症状，应立即前往当地疾控中心或定点医院检查</a:t>
            </a:r>
            <a:r>
              <a:rPr lang="en-US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4445" y="-2666998"/>
            <a:ext cx="6858000" cy="1219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55" y="2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12977" y="368300"/>
            <a:ext cx="11766048" cy="3146684"/>
          </a:xfrm>
          <a:prstGeom prst="rect">
            <a:avLst/>
          </a:prstGeom>
          <a:ln>
            <a:noFill/>
          </a:ln>
        </p:spPr>
      </p:pic>
      <p:sp>
        <p:nvSpPr>
          <p:cNvPr id="84" name="矩形 83"/>
          <p:cNvSpPr/>
          <p:nvPr/>
        </p:nvSpPr>
        <p:spPr>
          <a:xfrm flipV="1">
            <a:off x="212976" y="3214932"/>
            <a:ext cx="11766047" cy="3274768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思源黑体 CN Light" charset="-122"/>
              <a:ea typeface="思源黑体 CN Normal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4276" y="2420442"/>
            <a:ext cx="2033641" cy="3579356"/>
            <a:chOff x="7204899" y="1518879"/>
            <a:chExt cx="2033641" cy="3579356"/>
          </a:xfrm>
        </p:grpSpPr>
        <p:grpSp>
          <p:nvGrpSpPr>
            <p:cNvPr id="9" name="组合 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1" name="任意多边形: 形状 1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12" name="任意多边形: 形状 1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10" name="任意多边形: 形状 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917920" y="2420442"/>
            <a:ext cx="2033641" cy="3579356"/>
            <a:chOff x="7204899" y="1518879"/>
            <a:chExt cx="2033641" cy="3579356"/>
          </a:xfrm>
        </p:grpSpPr>
        <p:grpSp>
          <p:nvGrpSpPr>
            <p:cNvPr id="14" name="组合 13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6" name="任意多边形: 形状 15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17" name="任意多边形: 形状 16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15" name="任意多边形: 形状 14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150690" y="2420442"/>
            <a:ext cx="2033641" cy="3579356"/>
            <a:chOff x="7204899" y="1518879"/>
            <a:chExt cx="2033641" cy="3579356"/>
          </a:xfrm>
        </p:grpSpPr>
        <p:grpSp>
          <p:nvGrpSpPr>
            <p:cNvPr id="19" name="组合 1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21" name="任意多边形: 形状 2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22" name="任意多边形: 形状 2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20" name="任意多边形: 形状 1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360490" y="2420442"/>
            <a:ext cx="2033641" cy="3579356"/>
            <a:chOff x="7204899" y="1518879"/>
            <a:chExt cx="2033641" cy="3579356"/>
          </a:xfrm>
        </p:grpSpPr>
        <p:grpSp>
          <p:nvGrpSpPr>
            <p:cNvPr id="24" name="组合 23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26" name="任意多边形: 形状 25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27" name="任意多边形: 形状 26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25" name="任意多边形: 形状 24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9587236" y="2420442"/>
            <a:ext cx="2033641" cy="3579356"/>
            <a:chOff x="7204899" y="1518879"/>
            <a:chExt cx="2033641" cy="3579356"/>
          </a:xfrm>
        </p:grpSpPr>
        <p:grpSp>
          <p:nvGrpSpPr>
            <p:cNvPr id="29" name="组合 2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31" name="任意多边形: 形状 30"/>
              <p:cNvSpPr/>
              <p:nvPr/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2380A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2380A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charset="-122"/>
                  <a:ea typeface="思源黑体 CN Normal"/>
                  <a:cs typeface="Arial" charset="0"/>
                </a:endParaRPr>
              </a:p>
            </p:txBody>
          </p:sp>
        </p:grpSp>
        <p:sp>
          <p:nvSpPr>
            <p:cNvPr id="30" name="任意多边形: 形状 29"/>
            <p:cNvSpPr/>
            <p:nvPr/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5150690" y="1354045"/>
            <a:ext cx="188064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6600" b="1" kern="0">
                <a:ln w="6350">
                  <a:noFill/>
                </a:ln>
                <a:gradFill>
                  <a:gsLst>
                    <a:gs pos="0">
                      <a:schemeClr val="accent4">
                        <a:lumMod val="75000"/>
                      </a:schemeClr>
                    </a:gs>
                    <a:gs pos="69000">
                      <a:schemeClr val="accent2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阿里巴巴普惠体" pitchFamily="18" charset="-122"/>
              </a:rPr>
              <a:t>目录</a:t>
            </a:r>
            <a:endParaRPr lang="en-US" altLang="zh-CN" sz="6600" b="1" kern="0">
              <a:ln w="6350">
                <a:noFill/>
              </a:ln>
              <a:gradFill>
                <a:gsLst>
                  <a:gs pos="0">
                    <a:schemeClr val="accent4">
                      <a:lumMod val="75000"/>
                    </a:schemeClr>
                  </a:gs>
                  <a:gs pos="69000">
                    <a:schemeClr val="accent2">
                      <a:lumMod val="50000"/>
                    </a:scheme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阿里巴巴普惠体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296774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01</a:t>
            </a:r>
            <a:endParaRPr lang="zh-CN" altLang="en-US" sz="2800" b="1" i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07458" y="3680172"/>
            <a:ext cx="1339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认识布病</a:t>
            </a:r>
            <a:endParaRPr lang="zh-CN" altLang="en-US" sz="2000" b="1" i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936436" y="3680172"/>
            <a:ext cx="2051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海南流行现状</a:t>
            </a:r>
            <a:endParaRPr lang="zh-CN" altLang="en-US"/>
          </a:p>
        </p:txBody>
      </p:sp>
      <p:sp>
        <p:nvSpPr>
          <p:cNvPr id="38" name="AutoShape 13"/>
          <p:cNvSpPr/>
          <p:nvPr/>
        </p:nvSpPr>
        <p:spPr>
          <a:xfrm>
            <a:off x="3094007" y="3903421"/>
            <a:ext cx="6950826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>
              <a:solidFill>
                <a:schemeClr val="tx1">
                  <a:lumMod val="95000"/>
                  <a:lumOff val="5000"/>
                </a:schemeClr>
              </a:solidFill>
              <a:latin typeface="字体管家青葱" pitchFamily="18" charset="-122"/>
              <a:ea typeface="字体管家青葱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581796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02</a:t>
            </a:r>
            <a:endParaRPr lang="zh-CN" altLang="en-US" sz="2800" b="1" i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776748" y="4070993"/>
            <a:ext cx="1800493" cy="14457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normalizeH="0" baseline="0" noProof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布鲁氏菌病的基</a:t>
            </a:r>
            <a:endParaRPr kumimoji="0" lang="en-US" altLang="zh-CN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Noto Sans SC" charset="-122"/>
              <a:sym typeface="Noto Sans SC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normalizeH="0" baseline="0" noProof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本概念、病原体</a:t>
            </a:r>
            <a:endParaRPr kumimoji="0" lang="en-US" altLang="zh-CN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Noto Sans SC" charset="-122"/>
              <a:sym typeface="Noto Sans SC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normalizeH="0" baseline="0" noProof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特征及历史背景</a:t>
            </a:r>
            <a:endParaRPr kumimoji="0" lang="en-US" altLang="zh-CN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  <a:cs typeface="Noto Sans SC" charset="-122"/>
              <a:sym typeface="Noto Sans SC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normalizeH="0" baseline="0" noProof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概述</a:t>
            </a:r>
            <a:r>
              <a:rPr kumimoji="0" lang="en-US" altLang="zh-CN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。</a:t>
            </a:r>
            <a:endParaRPr kumimoji="0" lang="en-US" altLang="zh-CN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061770" y="4070993"/>
            <a:ext cx="1800493" cy="143141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r>
              <a:rPr lang="en-US" altLang="zh-CN" err="1">
                <a:sym typeface="Noto Sans SC" charset="-122"/>
              </a:rPr>
              <a:t>分析海南省布病</a:t>
            </a:r>
            <a:endParaRPr lang="en-US" altLang="zh-CN">
              <a:sym typeface="Noto Sans SC" charset="-122"/>
            </a:endParaRPr>
          </a:p>
          <a:p>
            <a:r>
              <a:rPr lang="en-US" altLang="zh-CN" err="1">
                <a:sym typeface="Noto Sans SC" charset="-122"/>
              </a:rPr>
              <a:t>的发病率趋势</a:t>
            </a:r>
            <a:r>
              <a:rPr lang="en-US" altLang="zh-CN">
                <a:sym typeface="Noto Sans SC" charset="-122"/>
              </a:rPr>
              <a:t>、</a:t>
            </a:r>
            <a:endParaRPr lang="en-US" altLang="zh-CN">
              <a:sym typeface="Noto Sans SC" charset="-122"/>
            </a:endParaRPr>
          </a:p>
          <a:p>
            <a:r>
              <a:rPr lang="en-US" altLang="zh-CN" err="1">
                <a:sym typeface="Noto Sans SC" charset="-122"/>
              </a:rPr>
              <a:t>地域分布及流行</a:t>
            </a:r>
            <a:endParaRPr lang="en-US" altLang="zh-CN">
              <a:sym typeface="Noto Sans SC" charset="-122"/>
            </a:endParaRPr>
          </a:p>
          <a:p>
            <a:r>
              <a:rPr lang="en-US" altLang="zh-CN" err="1">
                <a:sym typeface="Noto Sans SC" charset="-122"/>
              </a:rPr>
              <a:t>特点</a:t>
            </a:r>
            <a:r>
              <a:rPr lang="en-US" altLang="zh-CN">
                <a:sym typeface="Noto Sans SC" charset="-122"/>
              </a:rPr>
              <a:t>。</a:t>
            </a:r>
            <a:endParaRPr lang="en-US" altLang="zh-CN"/>
          </a:p>
        </p:txBody>
      </p:sp>
      <p:sp>
        <p:nvSpPr>
          <p:cNvPr id="44" name="文本框 43"/>
          <p:cNvSpPr txBox="1"/>
          <p:nvPr/>
        </p:nvSpPr>
        <p:spPr>
          <a:xfrm>
            <a:off x="5832125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站酷快乐体2016修订版" pitchFamily="2" charset="-122"/>
                <a:ea typeface="站酷快乐体2016修订版" pitchFamily="2" charset="-122"/>
              </a:defRPr>
            </a:lvl1pPr>
          </a:lstStyle>
          <a:p>
            <a:r>
              <a:rPr lang="en-US" altLang="zh-CN" b="1" i="1">
                <a:latin typeface="微软雅黑" pitchFamily="34" charset="-122"/>
                <a:ea typeface="微软雅黑" pitchFamily="34" charset="-122"/>
              </a:rPr>
              <a:t>03</a:t>
            </a:r>
            <a:endParaRPr lang="zh-CN" altLang="en-US" b="1" i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5191786" y="3680172"/>
            <a:ext cx="2041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传播与高危人群</a:t>
            </a:r>
            <a:endParaRPr lang="zh-CN" altLang="en-US"/>
          </a:p>
        </p:txBody>
      </p:sp>
      <p:sp>
        <p:nvSpPr>
          <p:cNvPr id="48" name="AutoShape 8"/>
          <p:cNvSpPr/>
          <p:nvPr/>
        </p:nvSpPr>
        <p:spPr>
          <a:xfrm>
            <a:off x="5456175" y="38549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>
              <a:solidFill>
                <a:schemeClr val="bg1"/>
              </a:solidFill>
              <a:latin typeface="字体管家青葱" pitchFamily="18" charset="-122"/>
              <a:ea typeface="字体管家青葱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312099" y="4070993"/>
            <a:ext cx="1800493" cy="143141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r>
              <a:rPr lang="zh-CN" altLang="en-US">
                <a:sym typeface="Noto Sans SC" charset="-122"/>
              </a:rPr>
              <a:t>详述布病的主要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传播方式，识别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畜牧业等重点易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感人群</a:t>
            </a:r>
            <a:r>
              <a:rPr lang="en-US" altLang="zh-CN">
                <a:sym typeface="Noto Sans SC" charset="-122"/>
              </a:rPr>
              <a:t>。</a:t>
            </a:r>
            <a:endParaRPr lang="en-US" altLang="zh-CN"/>
          </a:p>
        </p:txBody>
      </p:sp>
      <p:sp>
        <p:nvSpPr>
          <p:cNvPr id="59" name="文本框 58"/>
          <p:cNvSpPr txBox="1"/>
          <p:nvPr/>
        </p:nvSpPr>
        <p:spPr>
          <a:xfrm>
            <a:off x="8044776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04</a:t>
            </a:r>
            <a:endParaRPr lang="zh-CN" altLang="en-US" sz="2800" b="1" i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7440438" y="3680172"/>
            <a:ext cx="1969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临床表现与诊断</a:t>
            </a:r>
            <a:endParaRPr lang="zh-CN" altLang="en-US"/>
          </a:p>
        </p:txBody>
      </p:sp>
      <p:sp>
        <p:nvSpPr>
          <p:cNvPr id="62" name="AutoShape 8"/>
          <p:cNvSpPr/>
          <p:nvPr/>
        </p:nvSpPr>
        <p:spPr>
          <a:xfrm>
            <a:off x="7668826" y="39982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5000"/>
              </a:lnSpc>
              <a:defRPr/>
            </a:pPr>
            <a:endParaRPr lang="zh-CN" altLang="en-US" sz="16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体管家青葱" pitchFamily="18" charset="-122"/>
              <a:ea typeface="字体管家青葱" pitchFamily="18" charset="-122"/>
              <a:sym typeface="Noto Sans SC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10261586" y="3048090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站酷快乐体2016修订版" pitchFamily="2" charset="-122"/>
                <a:ea typeface="站酷快乐体2016修订版" pitchFamily="2" charset="-122"/>
              </a:defRPr>
            </a:lvl1pPr>
          </a:lstStyle>
          <a:p>
            <a:r>
              <a:rPr lang="en-US" altLang="zh-CN" b="1" i="1">
                <a:latin typeface="微软雅黑" pitchFamily="34" charset="-122"/>
                <a:ea typeface="微软雅黑" pitchFamily="34" charset="-122"/>
              </a:rPr>
              <a:t>05</a:t>
            </a:r>
            <a:endParaRPr lang="zh-CN" altLang="en-US" b="1" i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9760426" y="3680172"/>
            <a:ext cx="1762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科学防控措施</a:t>
            </a:r>
            <a:endParaRPr lang="zh-CN" altLang="en-US"/>
          </a:p>
        </p:txBody>
      </p:sp>
      <p:cxnSp>
        <p:nvCxnSpPr>
          <p:cNvPr id="73" name="直接连接符 72"/>
          <p:cNvCxnSpPr/>
          <p:nvPr/>
        </p:nvCxnSpPr>
        <p:spPr>
          <a:xfrm>
            <a:off x="9802509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/>
        </p:nvCxnSpPr>
        <p:spPr>
          <a:xfrm>
            <a:off x="7585699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 75"/>
          <p:cNvSpPr/>
          <p:nvPr/>
        </p:nvSpPr>
        <p:spPr>
          <a:xfrm rot="5400000" flipH="1">
            <a:off x="-2830081" y="3187106"/>
            <a:ext cx="36408" cy="667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Heavy" pitchFamily="34" charset="-122"/>
            </a:endParaRPr>
          </a:p>
        </p:txBody>
      </p:sp>
      <p:cxnSp>
        <p:nvCxnSpPr>
          <p:cNvPr id="77" name="直接连接符 76"/>
          <p:cNvCxnSpPr/>
          <p:nvPr/>
        </p:nvCxnSpPr>
        <p:spPr>
          <a:xfrm>
            <a:off x="5373048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/>
          <p:cNvSpPr/>
          <p:nvPr/>
        </p:nvSpPr>
        <p:spPr>
          <a:xfrm rot="5400000" flipH="1">
            <a:off x="-5059065" y="3187106"/>
            <a:ext cx="36408" cy="667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Heavy" pitchFamily="34" charset="-122"/>
            </a:endParaRPr>
          </a:p>
        </p:txBody>
      </p:sp>
      <p:cxnSp>
        <p:nvCxnSpPr>
          <p:cNvPr id="79" name="直接连接符 78"/>
          <p:cNvCxnSpPr/>
          <p:nvPr/>
        </p:nvCxnSpPr>
        <p:spPr>
          <a:xfrm>
            <a:off x="3122719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>
            <a:off x="837697" y="3614116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本框 89"/>
          <p:cNvSpPr txBox="1"/>
          <p:nvPr/>
        </p:nvSpPr>
        <p:spPr>
          <a:xfrm>
            <a:off x="7524750" y="4070993"/>
            <a:ext cx="1800493" cy="143141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r>
              <a:rPr lang="zh-CN" altLang="en-US">
                <a:sym typeface="Noto Sans SC" charset="-122"/>
              </a:rPr>
              <a:t>讲解布病的典型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症状、并发症及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实验室诊断标准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与流程。</a:t>
            </a:r>
            <a:endParaRPr lang="zh-CN" altLang="en-US">
              <a:sym typeface="Noto Sans SC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9741560" y="4070993"/>
            <a:ext cx="1800493" cy="142494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</a:defRPr>
            </a:lvl1pPr>
          </a:lstStyle>
          <a:p>
            <a:r>
              <a:rPr lang="zh-CN" altLang="en-US">
                <a:sym typeface="Noto Sans SC" charset="-122"/>
              </a:rPr>
              <a:t>探讨预防为主的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综合防控策略，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包括疫苗接种与</a:t>
            </a:r>
            <a:endParaRPr lang="en-US" altLang="zh-CN">
              <a:sym typeface="Noto Sans SC" charset="-122"/>
            </a:endParaRPr>
          </a:p>
          <a:p>
            <a:r>
              <a:rPr lang="zh-CN" altLang="en-US">
                <a:sym typeface="Noto Sans SC" charset="-122"/>
              </a:rPr>
              <a:t>个人防护。</a:t>
            </a:r>
            <a:endParaRPr lang="zh-CN" altLang="en-US">
              <a:sym typeface="Noto Sans SC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7868"/>
            <a:ext cx="12201024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4" name="Freeform 9"/>
          <p:cNvSpPr/>
          <p:nvPr/>
        </p:nvSpPr>
        <p:spPr bwMode="auto">
          <a:xfrm rot="10800000" flipV="1">
            <a:off x="496888" y="1212392"/>
            <a:ext cx="2246312" cy="752518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47946" y="1216453"/>
            <a:ext cx="1098378" cy="6610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3200" b="1">
                <a:solidFill>
                  <a:schemeClr val="bg1"/>
                </a:solidFill>
                <a:latin typeface="Noto Sans SC" charset="-122"/>
                <a:ea typeface="Noto Sans SC" charset="-122"/>
                <a:cs typeface="Noto Sans SC" charset="-122"/>
                <a:sym typeface="Noto Sans SC" charset="-122"/>
              </a:rPr>
              <a:t>总 结</a:t>
            </a:r>
            <a:endParaRPr lang="en-US" altLang="zh-CN" sz="1050">
              <a:solidFill>
                <a:schemeClr val="bg1"/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20725" y="2368550"/>
            <a:ext cx="4987290" cy="3525520"/>
            <a:chOff x="5402" y="3594"/>
            <a:chExt cx="8398" cy="3612"/>
          </a:xfrm>
        </p:grpSpPr>
        <p:sp>
          <p:nvSpPr>
            <p:cNvPr id="181" name="Freeform 107"/>
            <p:cNvSpPr/>
            <p:nvPr/>
          </p:nvSpPr>
          <p:spPr bwMode="auto">
            <a:xfrm>
              <a:off x="13134" y="6734"/>
              <a:ext cx="124" cy="128"/>
            </a:xfrm>
            <a:custGeom>
              <a:avLst/>
              <a:gdLst>
                <a:gd name="T0" fmla="*/ 18 w 19"/>
                <a:gd name="T1" fmla="*/ 15 h 20"/>
                <a:gd name="T2" fmla="*/ 19 w 19"/>
                <a:gd name="T3" fmla="*/ 13 h 20"/>
                <a:gd name="T4" fmla="*/ 17 w 19"/>
                <a:gd name="T5" fmla="*/ 11 h 20"/>
                <a:gd name="T6" fmla="*/ 17 w 19"/>
                <a:gd name="T7" fmla="*/ 9 h 20"/>
                <a:gd name="T8" fmla="*/ 19 w 19"/>
                <a:gd name="T9" fmla="*/ 7 h 20"/>
                <a:gd name="T10" fmla="*/ 18 w 19"/>
                <a:gd name="T11" fmla="*/ 5 h 20"/>
                <a:gd name="T12" fmla="*/ 15 w 19"/>
                <a:gd name="T13" fmla="*/ 5 h 20"/>
                <a:gd name="T14" fmla="*/ 14 w 19"/>
                <a:gd name="T15" fmla="*/ 4 h 20"/>
                <a:gd name="T16" fmla="*/ 14 w 19"/>
                <a:gd name="T17" fmla="*/ 1 h 20"/>
                <a:gd name="T18" fmla="*/ 12 w 19"/>
                <a:gd name="T19" fmla="*/ 0 h 20"/>
                <a:gd name="T20" fmla="*/ 10 w 19"/>
                <a:gd name="T21" fmla="*/ 2 h 20"/>
                <a:gd name="T22" fmla="*/ 8 w 19"/>
                <a:gd name="T23" fmla="*/ 2 h 20"/>
                <a:gd name="T24" fmla="*/ 7 w 19"/>
                <a:gd name="T25" fmla="*/ 0 h 20"/>
                <a:gd name="T26" fmla="*/ 4 w 19"/>
                <a:gd name="T27" fmla="*/ 1 h 20"/>
                <a:gd name="T28" fmla="*/ 5 w 19"/>
                <a:gd name="T29" fmla="*/ 4 h 20"/>
                <a:gd name="T30" fmla="*/ 3 w 19"/>
                <a:gd name="T31" fmla="*/ 5 h 20"/>
                <a:gd name="T32" fmla="*/ 0 w 19"/>
                <a:gd name="T33" fmla="*/ 5 h 20"/>
                <a:gd name="T34" fmla="*/ 0 w 19"/>
                <a:gd name="T35" fmla="*/ 7 h 20"/>
                <a:gd name="T36" fmla="*/ 2 w 19"/>
                <a:gd name="T37" fmla="*/ 9 h 20"/>
                <a:gd name="T38" fmla="*/ 2 w 19"/>
                <a:gd name="T39" fmla="*/ 11 h 20"/>
                <a:gd name="T40" fmla="*/ 0 w 19"/>
                <a:gd name="T41" fmla="*/ 13 h 20"/>
                <a:gd name="T42" fmla="*/ 1 w 19"/>
                <a:gd name="T43" fmla="*/ 15 h 20"/>
                <a:gd name="T44" fmla="*/ 3 w 19"/>
                <a:gd name="T45" fmla="*/ 15 h 20"/>
                <a:gd name="T46" fmla="*/ 5 w 19"/>
                <a:gd name="T47" fmla="*/ 16 h 20"/>
                <a:gd name="T48" fmla="*/ 4 w 19"/>
                <a:gd name="T49" fmla="*/ 19 h 20"/>
                <a:gd name="T50" fmla="*/ 7 w 19"/>
                <a:gd name="T51" fmla="*/ 20 h 20"/>
                <a:gd name="T52" fmla="*/ 9 w 19"/>
                <a:gd name="T53" fmla="*/ 18 h 20"/>
                <a:gd name="T54" fmla="*/ 10 w 19"/>
                <a:gd name="T55" fmla="*/ 18 h 20"/>
                <a:gd name="T56" fmla="*/ 12 w 19"/>
                <a:gd name="T57" fmla="*/ 20 h 20"/>
                <a:gd name="T58" fmla="*/ 14 w 19"/>
                <a:gd name="T59" fmla="*/ 19 h 20"/>
                <a:gd name="T60" fmla="*/ 14 w 19"/>
                <a:gd name="T61" fmla="*/ 16 h 20"/>
                <a:gd name="T62" fmla="*/ 15 w 19"/>
                <a:gd name="T63" fmla="*/ 15 h 20"/>
                <a:gd name="T64" fmla="*/ 18 w 19"/>
                <a:gd name="T65" fmla="*/ 15 h 20"/>
                <a:gd name="T66" fmla="*/ 8 w 19"/>
                <a:gd name="T67" fmla="*/ 13 h 20"/>
                <a:gd name="T68" fmla="*/ 6 w 19"/>
                <a:gd name="T69" fmla="*/ 9 h 20"/>
                <a:gd name="T70" fmla="*/ 11 w 19"/>
                <a:gd name="T71" fmla="*/ 6 h 20"/>
                <a:gd name="T72" fmla="*/ 13 w 19"/>
                <a:gd name="T73" fmla="*/ 11 h 20"/>
                <a:gd name="T74" fmla="*/ 8 w 19"/>
                <a:gd name="T75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" h="20">
                  <a:moveTo>
                    <a:pt x="18" y="15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9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4"/>
                    <a:pt x="14" y="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5"/>
                    <a:pt x="3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6"/>
                    <a:pt x="5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10" y="18"/>
                    <a:pt x="10" y="18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5"/>
                    <a:pt x="15" y="15"/>
                  </a:cubicBezTo>
                  <a:lnTo>
                    <a:pt x="18" y="15"/>
                  </a:lnTo>
                  <a:close/>
                  <a:moveTo>
                    <a:pt x="8" y="13"/>
                  </a:moveTo>
                  <a:cubicBezTo>
                    <a:pt x="6" y="13"/>
                    <a:pt x="5" y="10"/>
                    <a:pt x="6" y="9"/>
                  </a:cubicBezTo>
                  <a:cubicBezTo>
                    <a:pt x="7" y="7"/>
                    <a:pt x="9" y="6"/>
                    <a:pt x="11" y="6"/>
                  </a:cubicBezTo>
                  <a:cubicBezTo>
                    <a:pt x="13" y="7"/>
                    <a:pt x="14" y="9"/>
                    <a:pt x="13" y="11"/>
                  </a:cubicBezTo>
                  <a:cubicBezTo>
                    <a:pt x="12" y="13"/>
                    <a:pt x="10" y="14"/>
                    <a:pt x="8" y="13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2" name="Freeform 108"/>
            <p:cNvSpPr/>
            <p:nvPr/>
          </p:nvSpPr>
          <p:spPr bwMode="auto">
            <a:xfrm>
              <a:off x="5757" y="3807"/>
              <a:ext cx="186" cy="188"/>
            </a:xfrm>
            <a:custGeom>
              <a:avLst/>
              <a:gdLst>
                <a:gd name="T0" fmla="*/ 23 w 29"/>
                <a:gd name="T1" fmla="*/ 26 h 29"/>
                <a:gd name="T2" fmla="*/ 26 w 29"/>
                <a:gd name="T3" fmla="*/ 24 h 29"/>
                <a:gd name="T4" fmla="*/ 24 w 29"/>
                <a:gd name="T5" fmla="*/ 20 h 29"/>
                <a:gd name="T6" fmla="*/ 25 w 29"/>
                <a:gd name="T7" fmla="*/ 18 h 29"/>
                <a:gd name="T8" fmla="*/ 29 w 29"/>
                <a:gd name="T9" fmla="*/ 17 h 29"/>
                <a:gd name="T10" fmla="*/ 29 w 29"/>
                <a:gd name="T11" fmla="*/ 13 h 29"/>
                <a:gd name="T12" fmla="*/ 25 w 29"/>
                <a:gd name="T13" fmla="*/ 12 h 29"/>
                <a:gd name="T14" fmla="*/ 24 w 29"/>
                <a:gd name="T15" fmla="*/ 10 h 29"/>
                <a:gd name="T16" fmla="*/ 26 w 29"/>
                <a:gd name="T17" fmla="*/ 6 h 29"/>
                <a:gd name="T18" fmla="*/ 24 w 29"/>
                <a:gd name="T19" fmla="*/ 3 h 29"/>
                <a:gd name="T20" fmla="*/ 20 w 29"/>
                <a:gd name="T21" fmla="*/ 5 h 29"/>
                <a:gd name="T22" fmla="*/ 18 w 29"/>
                <a:gd name="T23" fmla="*/ 4 h 29"/>
                <a:gd name="T24" fmla="*/ 17 w 29"/>
                <a:gd name="T25" fmla="*/ 0 h 29"/>
                <a:gd name="T26" fmla="*/ 13 w 29"/>
                <a:gd name="T27" fmla="*/ 0 h 29"/>
                <a:gd name="T28" fmla="*/ 12 w 29"/>
                <a:gd name="T29" fmla="*/ 4 h 29"/>
                <a:gd name="T30" fmla="*/ 10 w 29"/>
                <a:gd name="T31" fmla="*/ 5 h 29"/>
                <a:gd name="T32" fmla="*/ 6 w 29"/>
                <a:gd name="T33" fmla="*/ 3 h 29"/>
                <a:gd name="T34" fmla="*/ 4 w 29"/>
                <a:gd name="T35" fmla="*/ 5 h 29"/>
                <a:gd name="T36" fmla="*/ 5 w 29"/>
                <a:gd name="T37" fmla="*/ 9 h 29"/>
                <a:gd name="T38" fmla="*/ 4 w 29"/>
                <a:gd name="T39" fmla="*/ 11 h 29"/>
                <a:gd name="T40" fmla="*/ 0 w 29"/>
                <a:gd name="T41" fmla="*/ 12 h 29"/>
                <a:gd name="T42" fmla="*/ 0 w 29"/>
                <a:gd name="T43" fmla="*/ 16 h 29"/>
                <a:gd name="T44" fmla="*/ 4 w 29"/>
                <a:gd name="T45" fmla="*/ 17 h 29"/>
                <a:gd name="T46" fmla="*/ 5 w 29"/>
                <a:gd name="T47" fmla="*/ 19 h 29"/>
                <a:gd name="T48" fmla="*/ 3 w 29"/>
                <a:gd name="T49" fmla="*/ 23 h 29"/>
                <a:gd name="T50" fmla="*/ 5 w 29"/>
                <a:gd name="T51" fmla="*/ 25 h 29"/>
                <a:gd name="T52" fmla="*/ 9 w 29"/>
                <a:gd name="T53" fmla="*/ 24 h 29"/>
                <a:gd name="T54" fmla="*/ 11 w 29"/>
                <a:gd name="T55" fmla="*/ 25 h 29"/>
                <a:gd name="T56" fmla="*/ 12 w 29"/>
                <a:gd name="T57" fmla="*/ 29 h 29"/>
                <a:gd name="T58" fmla="*/ 16 w 29"/>
                <a:gd name="T59" fmla="*/ 29 h 29"/>
                <a:gd name="T60" fmla="*/ 17 w 29"/>
                <a:gd name="T61" fmla="*/ 25 h 29"/>
                <a:gd name="T62" fmla="*/ 20 w 29"/>
                <a:gd name="T63" fmla="*/ 24 h 29"/>
                <a:gd name="T64" fmla="*/ 23 w 29"/>
                <a:gd name="T65" fmla="*/ 26 h 29"/>
                <a:gd name="T66" fmla="*/ 11 w 29"/>
                <a:gd name="T67" fmla="*/ 18 h 29"/>
                <a:gd name="T68" fmla="*/ 11 w 29"/>
                <a:gd name="T69" fmla="*/ 11 h 29"/>
                <a:gd name="T70" fmla="*/ 19 w 29"/>
                <a:gd name="T71" fmla="*/ 11 h 29"/>
                <a:gd name="T72" fmla="*/ 18 w 29"/>
                <a:gd name="T73" fmla="*/ 18 h 29"/>
                <a:gd name="T74" fmla="*/ 11 w 29"/>
                <a:gd name="T75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" h="29">
                  <a:moveTo>
                    <a:pt x="23" y="26"/>
                  </a:moveTo>
                  <a:cubicBezTo>
                    <a:pt x="26" y="24"/>
                    <a:pt x="26" y="24"/>
                    <a:pt x="26" y="24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19"/>
                    <a:pt x="25" y="19"/>
                    <a:pt x="25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1"/>
                    <a:pt x="25" y="10"/>
                    <a:pt x="24" y="1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4"/>
                    <a:pt x="18" y="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0" y="5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10"/>
                    <a:pt x="4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5" y="19"/>
                    <a:pt x="5" y="19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4"/>
                    <a:pt x="10" y="24"/>
                    <a:pt x="11" y="25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8" y="25"/>
                    <a:pt x="19" y="24"/>
                    <a:pt x="20" y="24"/>
                  </a:cubicBezTo>
                  <a:lnTo>
                    <a:pt x="23" y="26"/>
                  </a:lnTo>
                  <a:close/>
                  <a:moveTo>
                    <a:pt x="11" y="18"/>
                  </a:moveTo>
                  <a:cubicBezTo>
                    <a:pt x="9" y="16"/>
                    <a:pt x="9" y="12"/>
                    <a:pt x="11" y="11"/>
                  </a:cubicBezTo>
                  <a:cubicBezTo>
                    <a:pt x="13" y="9"/>
                    <a:pt x="17" y="9"/>
                    <a:pt x="19" y="11"/>
                  </a:cubicBezTo>
                  <a:cubicBezTo>
                    <a:pt x="21" y="13"/>
                    <a:pt x="20" y="16"/>
                    <a:pt x="18" y="18"/>
                  </a:cubicBezTo>
                  <a:cubicBezTo>
                    <a:pt x="16" y="20"/>
                    <a:pt x="13" y="20"/>
                    <a:pt x="11" y="18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3" name="Freeform 109"/>
            <p:cNvSpPr/>
            <p:nvPr/>
          </p:nvSpPr>
          <p:spPr bwMode="auto">
            <a:xfrm>
              <a:off x="5646" y="3969"/>
              <a:ext cx="97" cy="92"/>
            </a:xfrm>
            <a:custGeom>
              <a:avLst/>
              <a:gdLst>
                <a:gd name="T0" fmla="*/ 12 w 15"/>
                <a:gd name="T1" fmla="*/ 13 h 14"/>
                <a:gd name="T2" fmla="*/ 13 w 15"/>
                <a:gd name="T3" fmla="*/ 12 h 14"/>
                <a:gd name="T4" fmla="*/ 12 w 15"/>
                <a:gd name="T5" fmla="*/ 10 h 14"/>
                <a:gd name="T6" fmla="*/ 13 w 15"/>
                <a:gd name="T7" fmla="*/ 9 h 14"/>
                <a:gd name="T8" fmla="*/ 15 w 15"/>
                <a:gd name="T9" fmla="*/ 8 h 14"/>
                <a:gd name="T10" fmla="*/ 15 w 15"/>
                <a:gd name="T11" fmla="*/ 6 h 14"/>
                <a:gd name="T12" fmla="*/ 13 w 15"/>
                <a:gd name="T13" fmla="*/ 6 h 14"/>
                <a:gd name="T14" fmla="*/ 12 w 15"/>
                <a:gd name="T15" fmla="*/ 5 h 14"/>
                <a:gd name="T16" fmla="*/ 14 w 15"/>
                <a:gd name="T17" fmla="*/ 3 h 14"/>
                <a:gd name="T18" fmla="*/ 12 w 15"/>
                <a:gd name="T19" fmla="*/ 2 h 14"/>
                <a:gd name="T20" fmla="*/ 10 w 15"/>
                <a:gd name="T21" fmla="*/ 2 h 14"/>
                <a:gd name="T22" fmla="*/ 9 w 15"/>
                <a:gd name="T23" fmla="*/ 2 h 14"/>
                <a:gd name="T24" fmla="*/ 9 w 15"/>
                <a:gd name="T25" fmla="*/ 0 h 14"/>
                <a:gd name="T26" fmla="*/ 7 w 15"/>
                <a:gd name="T27" fmla="*/ 0 h 14"/>
                <a:gd name="T28" fmla="*/ 6 w 15"/>
                <a:gd name="T29" fmla="*/ 2 h 14"/>
                <a:gd name="T30" fmla="*/ 5 w 15"/>
                <a:gd name="T31" fmla="*/ 2 h 14"/>
                <a:gd name="T32" fmla="*/ 3 w 15"/>
                <a:gd name="T33" fmla="*/ 1 h 14"/>
                <a:gd name="T34" fmla="*/ 2 w 15"/>
                <a:gd name="T35" fmla="*/ 2 h 14"/>
                <a:gd name="T36" fmla="*/ 3 w 15"/>
                <a:gd name="T37" fmla="*/ 4 h 14"/>
                <a:gd name="T38" fmla="*/ 2 w 15"/>
                <a:gd name="T39" fmla="*/ 5 h 14"/>
                <a:gd name="T40" fmla="*/ 0 w 15"/>
                <a:gd name="T41" fmla="*/ 6 h 14"/>
                <a:gd name="T42" fmla="*/ 0 w 15"/>
                <a:gd name="T43" fmla="*/ 8 h 14"/>
                <a:gd name="T44" fmla="*/ 2 w 15"/>
                <a:gd name="T45" fmla="*/ 8 h 14"/>
                <a:gd name="T46" fmla="*/ 3 w 15"/>
                <a:gd name="T47" fmla="*/ 9 h 14"/>
                <a:gd name="T48" fmla="*/ 2 w 15"/>
                <a:gd name="T49" fmla="*/ 11 h 14"/>
                <a:gd name="T50" fmla="*/ 3 w 15"/>
                <a:gd name="T51" fmla="*/ 13 h 14"/>
                <a:gd name="T52" fmla="*/ 5 w 15"/>
                <a:gd name="T53" fmla="*/ 12 h 14"/>
                <a:gd name="T54" fmla="*/ 6 w 15"/>
                <a:gd name="T55" fmla="*/ 12 h 14"/>
                <a:gd name="T56" fmla="*/ 6 w 15"/>
                <a:gd name="T57" fmla="*/ 14 h 14"/>
                <a:gd name="T58" fmla="*/ 8 w 15"/>
                <a:gd name="T59" fmla="*/ 14 h 14"/>
                <a:gd name="T60" fmla="*/ 9 w 15"/>
                <a:gd name="T61" fmla="*/ 12 h 14"/>
                <a:gd name="T62" fmla="*/ 10 w 15"/>
                <a:gd name="T63" fmla="*/ 12 h 14"/>
                <a:gd name="T64" fmla="*/ 12 w 15"/>
                <a:gd name="T65" fmla="*/ 13 h 14"/>
                <a:gd name="T66" fmla="*/ 6 w 15"/>
                <a:gd name="T67" fmla="*/ 9 h 14"/>
                <a:gd name="T68" fmla="*/ 6 w 15"/>
                <a:gd name="T69" fmla="*/ 5 h 14"/>
                <a:gd name="T70" fmla="*/ 10 w 15"/>
                <a:gd name="T71" fmla="*/ 5 h 14"/>
                <a:gd name="T72" fmla="*/ 9 w 15"/>
                <a:gd name="T73" fmla="*/ 9 h 14"/>
                <a:gd name="T74" fmla="*/ 6 w 15"/>
                <a:gd name="T7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" h="14">
                  <a:moveTo>
                    <a:pt x="12" y="13"/>
                  </a:moveTo>
                  <a:cubicBezTo>
                    <a:pt x="13" y="12"/>
                    <a:pt x="13" y="12"/>
                    <a:pt x="13" y="1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3" y="9"/>
                    <a:pt x="13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2" y="5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lnTo>
                    <a:pt x="12" y="13"/>
                  </a:lnTo>
                  <a:close/>
                  <a:moveTo>
                    <a:pt x="6" y="9"/>
                  </a:moveTo>
                  <a:cubicBezTo>
                    <a:pt x="5" y="8"/>
                    <a:pt x="5" y="6"/>
                    <a:pt x="6" y="5"/>
                  </a:cubicBezTo>
                  <a:cubicBezTo>
                    <a:pt x="7" y="4"/>
                    <a:pt x="9" y="4"/>
                    <a:pt x="10" y="5"/>
                  </a:cubicBezTo>
                  <a:cubicBezTo>
                    <a:pt x="11" y="6"/>
                    <a:pt x="10" y="8"/>
                    <a:pt x="9" y="9"/>
                  </a:cubicBezTo>
                  <a:cubicBezTo>
                    <a:pt x="8" y="10"/>
                    <a:pt x="7" y="10"/>
                    <a:pt x="6" y="9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4" name="Line 110"/>
            <p:cNvSpPr/>
            <p:nvPr/>
          </p:nvSpPr>
          <p:spPr bwMode="auto">
            <a:xfrm>
              <a:off x="12651" y="7051"/>
              <a:ext cx="0" cy="0"/>
            </a:xfrm>
            <a:prstGeom prst="line">
              <a:avLst/>
            </a:prstGeom>
            <a:solidFill>
              <a:srgbClr val="4A7CC6"/>
            </a:solidFill>
            <a:ln w="34925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5" name="Freeform 111"/>
            <p:cNvSpPr/>
            <p:nvPr/>
          </p:nvSpPr>
          <p:spPr bwMode="auto">
            <a:xfrm>
              <a:off x="5402" y="3594"/>
              <a:ext cx="8398" cy="3483"/>
            </a:xfrm>
            <a:custGeom>
              <a:avLst/>
              <a:gdLst>
                <a:gd name="T0" fmla="*/ 1236 w 1302"/>
                <a:gd name="T1" fmla="*/ 538 h 538"/>
                <a:gd name="T2" fmla="*/ 1201 w 1302"/>
                <a:gd name="T3" fmla="*/ 538 h 538"/>
                <a:gd name="T4" fmla="*/ 1201 w 1302"/>
                <a:gd name="T5" fmla="*/ 530 h 538"/>
                <a:gd name="T6" fmla="*/ 1236 w 1302"/>
                <a:gd name="T7" fmla="*/ 530 h 538"/>
                <a:gd name="T8" fmla="*/ 1294 w 1302"/>
                <a:gd name="T9" fmla="*/ 472 h 538"/>
                <a:gd name="T10" fmla="*/ 1294 w 1302"/>
                <a:gd name="T11" fmla="*/ 67 h 538"/>
                <a:gd name="T12" fmla="*/ 1236 w 1302"/>
                <a:gd name="T13" fmla="*/ 8 h 538"/>
                <a:gd name="T14" fmla="*/ 66 w 1302"/>
                <a:gd name="T15" fmla="*/ 8 h 538"/>
                <a:gd name="T16" fmla="*/ 8 w 1302"/>
                <a:gd name="T17" fmla="*/ 67 h 538"/>
                <a:gd name="T18" fmla="*/ 8 w 1302"/>
                <a:gd name="T19" fmla="*/ 472 h 538"/>
                <a:gd name="T20" fmla="*/ 66 w 1302"/>
                <a:gd name="T21" fmla="*/ 530 h 538"/>
                <a:gd name="T22" fmla="*/ 1124 w 1302"/>
                <a:gd name="T23" fmla="*/ 530 h 538"/>
                <a:gd name="T24" fmla="*/ 1124 w 1302"/>
                <a:gd name="T25" fmla="*/ 538 h 538"/>
                <a:gd name="T26" fmla="*/ 66 w 1302"/>
                <a:gd name="T27" fmla="*/ 538 h 538"/>
                <a:gd name="T28" fmla="*/ 0 w 1302"/>
                <a:gd name="T29" fmla="*/ 472 h 538"/>
                <a:gd name="T30" fmla="*/ 0 w 1302"/>
                <a:gd name="T31" fmla="*/ 67 h 538"/>
                <a:gd name="T32" fmla="*/ 66 w 1302"/>
                <a:gd name="T33" fmla="*/ 0 h 538"/>
                <a:gd name="T34" fmla="*/ 1236 w 1302"/>
                <a:gd name="T35" fmla="*/ 0 h 538"/>
                <a:gd name="T36" fmla="*/ 1302 w 1302"/>
                <a:gd name="T37" fmla="*/ 67 h 538"/>
                <a:gd name="T38" fmla="*/ 1302 w 1302"/>
                <a:gd name="T39" fmla="*/ 472 h 538"/>
                <a:gd name="T40" fmla="*/ 1236 w 1302"/>
                <a:gd name="T41" fmla="*/ 53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2" h="538">
                  <a:moveTo>
                    <a:pt x="1236" y="538"/>
                  </a:moveTo>
                  <a:cubicBezTo>
                    <a:pt x="1201" y="538"/>
                    <a:pt x="1201" y="538"/>
                    <a:pt x="1201" y="538"/>
                  </a:cubicBezTo>
                  <a:cubicBezTo>
                    <a:pt x="1201" y="530"/>
                    <a:pt x="1201" y="530"/>
                    <a:pt x="1201" y="530"/>
                  </a:cubicBezTo>
                  <a:cubicBezTo>
                    <a:pt x="1236" y="530"/>
                    <a:pt x="1236" y="530"/>
                    <a:pt x="1236" y="530"/>
                  </a:cubicBezTo>
                  <a:cubicBezTo>
                    <a:pt x="1268" y="530"/>
                    <a:pt x="1294" y="504"/>
                    <a:pt x="1294" y="472"/>
                  </a:cubicBezTo>
                  <a:cubicBezTo>
                    <a:pt x="1294" y="67"/>
                    <a:pt x="1294" y="67"/>
                    <a:pt x="1294" y="67"/>
                  </a:cubicBezTo>
                  <a:cubicBezTo>
                    <a:pt x="1294" y="35"/>
                    <a:pt x="1268" y="8"/>
                    <a:pt x="123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34" y="8"/>
                    <a:pt x="8" y="35"/>
                    <a:pt x="8" y="67"/>
                  </a:cubicBezTo>
                  <a:cubicBezTo>
                    <a:pt x="8" y="472"/>
                    <a:pt x="8" y="472"/>
                    <a:pt x="8" y="472"/>
                  </a:cubicBezTo>
                  <a:cubicBezTo>
                    <a:pt x="8" y="504"/>
                    <a:pt x="34" y="530"/>
                    <a:pt x="66" y="530"/>
                  </a:cubicBezTo>
                  <a:cubicBezTo>
                    <a:pt x="1124" y="530"/>
                    <a:pt x="1124" y="530"/>
                    <a:pt x="1124" y="530"/>
                  </a:cubicBezTo>
                  <a:cubicBezTo>
                    <a:pt x="1124" y="538"/>
                    <a:pt x="1124" y="538"/>
                    <a:pt x="1124" y="538"/>
                  </a:cubicBezTo>
                  <a:cubicBezTo>
                    <a:pt x="66" y="538"/>
                    <a:pt x="66" y="538"/>
                    <a:pt x="66" y="538"/>
                  </a:cubicBezTo>
                  <a:cubicBezTo>
                    <a:pt x="30" y="538"/>
                    <a:pt x="0" y="508"/>
                    <a:pt x="0" y="472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30"/>
                    <a:pt x="30" y="0"/>
                    <a:pt x="66" y="0"/>
                  </a:cubicBezTo>
                  <a:cubicBezTo>
                    <a:pt x="1236" y="0"/>
                    <a:pt x="1236" y="0"/>
                    <a:pt x="1236" y="0"/>
                  </a:cubicBezTo>
                  <a:cubicBezTo>
                    <a:pt x="1272" y="0"/>
                    <a:pt x="1302" y="30"/>
                    <a:pt x="1302" y="67"/>
                  </a:cubicBezTo>
                  <a:cubicBezTo>
                    <a:pt x="1302" y="472"/>
                    <a:pt x="1302" y="472"/>
                    <a:pt x="1302" y="472"/>
                  </a:cubicBezTo>
                  <a:cubicBezTo>
                    <a:pt x="1302" y="508"/>
                    <a:pt x="1272" y="538"/>
                    <a:pt x="1236" y="538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6" name="Oval 112"/>
            <p:cNvSpPr/>
            <p:nvPr/>
          </p:nvSpPr>
          <p:spPr bwMode="auto">
            <a:xfrm>
              <a:off x="1256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7" name="Oval 113"/>
            <p:cNvSpPr/>
            <p:nvPr/>
          </p:nvSpPr>
          <p:spPr bwMode="auto">
            <a:xfrm>
              <a:off x="1246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8" name="Oval 114"/>
            <p:cNvSpPr/>
            <p:nvPr/>
          </p:nvSpPr>
          <p:spPr bwMode="auto">
            <a:xfrm>
              <a:off x="123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9" name="Oval 115"/>
            <p:cNvSpPr/>
            <p:nvPr/>
          </p:nvSpPr>
          <p:spPr bwMode="auto">
            <a:xfrm>
              <a:off x="1229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0" name="Oval 116"/>
            <p:cNvSpPr/>
            <p:nvPr/>
          </p:nvSpPr>
          <p:spPr bwMode="auto">
            <a:xfrm>
              <a:off x="1221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1" name="Oval 117"/>
            <p:cNvSpPr/>
            <p:nvPr/>
          </p:nvSpPr>
          <p:spPr bwMode="auto">
            <a:xfrm>
              <a:off x="1212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2" name="Oval 118"/>
            <p:cNvSpPr/>
            <p:nvPr/>
          </p:nvSpPr>
          <p:spPr bwMode="auto">
            <a:xfrm>
              <a:off x="1204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3" name="Oval 119"/>
            <p:cNvSpPr/>
            <p:nvPr/>
          </p:nvSpPr>
          <p:spPr bwMode="auto">
            <a:xfrm>
              <a:off x="1196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4" name="Oval 120"/>
            <p:cNvSpPr/>
            <p:nvPr/>
          </p:nvSpPr>
          <p:spPr bwMode="auto">
            <a:xfrm>
              <a:off x="1187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5" name="Oval 121"/>
            <p:cNvSpPr/>
            <p:nvPr/>
          </p:nvSpPr>
          <p:spPr bwMode="auto">
            <a:xfrm>
              <a:off x="117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6" name="Oval 122"/>
            <p:cNvSpPr/>
            <p:nvPr/>
          </p:nvSpPr>
          <p:spPr bwMode="auto">
            <a:xfrm>
              <a:off x="1170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7" name="Oval 123"/>
            <p:cNvSpPr/>
            <p:nvPr/>
          </p:nvSpPr>
          <p:spPr bwMode="auto">
            <a:xfrm>
              <a:off x="116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8" name="Oval 124"/>
            <p:cNvSpPr/>
            <p:nvPr/>
          </p:nvSpPr>
          <p:spPr bwMode="auto">
            <a:xfrm>
              <a:off x="115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9" name="Oval 125"/>
            <p:cNvSpPr/>
            <p:nvPr/>
          </p:nvSpPr>
          <p:spPr bwMode="auto">
            <a:xfrm>
              <a:off x="114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0" name="Oval 126"/>
            <p:cNvSpPr/>
            <p:nvPr/>
          </p:nvSpPr>
          <p:spPr bwMode="auto">
            <a:xfrm>
              <a:off x="113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1" name="Oval 127"/>
            <p:cNvSpPr/>
            <p:nvPr/>
          </p:nvSpPr>
          <p:spPr bwMode="auto">
            <a:xfrm>
              <a:off x="1128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2" name="Oval 128"/>
            <p:cNvSpPr/>
            <p:nvPr/>
          </p:nvSpPr>
          <p:spPr bwMode="auto">
            <a:xfrm>
              <a:off x="1120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3" name="Oval 129"/>
            <p:cNvSpPr/>
            <p:nvPr/>
          </p:nvSpPr>
          <p:spPr bwMode="auto">
            <a:xfrm>
              <a:off x="111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4" name="Oval 130"/>
            <p:cNvSpPr/>
            <p:nvPr/>
          </p:nvSpPr>
          <p:spPr bwMode="auto">
            <a:xfrm>
              <a:off x="1103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5" name="Oval 131"/>
            <p:cNvSpPr/>
            <p:nvPr/>
          </p:nvSpPr>
          <p:spPr bwMode="auto">
            <a:xfrm>
              <a:off x="1095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6" name="Oval 132"/>
            <p:cNvSpPr/>
            <p:nvPr/>
          </p:nvSpPr>
          <p:spPr bwMode="auto">
            <a:xfrm>
              <a:off x="108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7" name="Oval 133"/>
            <p:cNvSpPr/>
            <p:nvPr/>
          </p:nvSpPr>
          <p:spPr bwMode="auto">
            <a:xfrm>
              <a:off x="1078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8" name="Oval 134"/>
            <p:cNvSpPr/>
            <p:nvPr/>
          </p:nvSpPr>
          <p:spPr bwMode="auto">
            <a:xfrm>
              <a:off x="107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9" name="Oval 135"/>
            <p:cNvSpPr/>
            <p:nvPr/>
          </p:nvSpPr>
          <p:spPr bwMode="auto">
            <a:xfrm>
              <a:off x="1062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0" name="Oval 136"/>
            <p:cNvSpPr/>
            <p:nvPr/>
          </p:nvSpPr>
          <p:spPr bwMode="auto">
            <a:xfrm>
              <a:off x="1053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1" name="Oval 137"/>
            <p:cNvSpPr/>
            <p:nvPr/>
          </p:nvSpPr>
          <p:spPr bwMode="auto">
            <a:xfrm>
              <a:off x="1045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2" name="Oval 138"/>
            <p:cNvSpPr/>
            <p:nvPr/>
          </p:nvSpPr>
          <p:spPr bwMode="auto">
            <a:xfrm>
              <a:off x="1036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3" name="Oval 139"/>
            <p:cNvSpPr/>
            <p:nvPr/>
          </p:nvSpPr>
          <p:spPr bwMode="auto">
            <a:xfrm>
              <a:off x="10284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4" name="Oval 140"/>
            <p:cNvSpPr/>
            <p:nvPr/>
          </p:nvSpPr>
          <p:spPr bwMode="auto">
            <a:xfrm>
              <a:off x="1020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5" name="Oval 141"/>
            <p:cNvSpPr/>
            <p:nvPr/>
          </p:nvSpPr>
          <p:spPr bwMode="auto">
            <a:xfrm>
              <a:off x="1011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6" name="Oval 142"/>
            <p:cNvSpPr/>
            <p:nvPr/>
          </p:nvSpPr>
          <p:spPr bwMode="auto">
            <a:xfrm>
              <a:off x="1003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7" name="Oval 143"/>
            <p:cNvSpPr/>
            <p:nvPr/>
          </p:nvSpPr>
          <p:spPr bwMode="auto">
            <a:xfrm>
              <a:off x="994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8" name="Oval 144"/>
            <p:cNvSpPr/>
            <p:nvPr/>
          </p:nvSpPr>
          <p:spPr bwMode="auto">
            <a:xfrm>
              <a:off x="986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9" name="Oval 145"/>
            <p:cNvSpPr/>
            <p:nvPr/>
          </p:nvSpPr>
          <p:spPr bwMode="auto">
            <a:xfrm>
              <a:off x="97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0" name="Oval 146"/>
            <p:cNvSpPr/>
            <p:nvPr/>
          </p:nvSpPr>
          <p:spPr bwMode="auto">
            <a:xfrm>
              <a:off x="969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1" name="Oval 147"/>
            <p:cNvSpPr/>
            <p:nvPr/>
          </p:nvSpPr>
          <p:spPr bwMode="auto">
            <a:xfrm>
              <a:off x="961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2" name="Oval 148"/>
            <p:cNvSpPr/>
            <p:nvPr/>
          </p:nvSpPr>
          <p:spPr bwMode="auto">
            <a:xfrm>
              <a:off x="952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3" name="Oval 149"/>
            <p:cNvSpPr/>
            <p:nvPr/>
          </p:nvSpPr>
          <p:spPr bwMode="auto">
            <a:xfrm>
              <a:off x="944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4" name="Oval 150"/>
            <p:cNvSpPr/>
            <p:nvPr/>
          </p:nvSpPr>
          <p:spPr bwMode="auto">
            <a:xfrm>
              <a:off x="936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5" name="Oval 151"/>
            <p:cNvSpPr/>
            <p:nvPr/>
          </p:nvSpPr>
          <p:spPr bwMode="auto">
            <a:xfrm>
              <a:off x="927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6" name="Oval 152"/>
            <p:cNvSpPr/>
            <p:nvPr/>
          </p:nvSpPr>
          <p:spPr bwMode="auto">
            <a:xfrm>
              <a:off x="919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7" name="Oval 153"/>
            <p:cNvSpPr/>
            <p:nvPr/>
          </p:nvSpPr>
          <p:spPr bwMode="auto">
            <a:xfrm>
              <a:off x="911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8" name="Oval 154"/>
            <p:cNvSpPr/>
            <p:nvPr/>
          </p:nvSpPr>
          <p:spPr bwMode="auto">
            <a:xfrm>
              <a:off x="902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9" name="Oval 155"/>
            <p:cNvSpPr/>
            <p:nvPr/>
          </p:nvSpPr>
          <p:spPr bwMode="auto">
            <a:xfrm>
              <a:off x="894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0" name="Oval 156"/>
            <p:cNvSpPr/>
            <p:nvPr/>
          </p:nvSpPr>
          <p:spPr bwMode="auto">
            <a:xfrm>
              <a:off x="88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1" name="Oval 157"/>
            <p:cNvSpPr/>
            <p:nvPr/>
          </p:nvSpPr>
          <p:spPr bwMode="auto">
            <a:xfrm>
              <a:off x="877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2" name="Oval 158"/>
            <p:cNvSpPr/>
            <p:nvPr/>
          </p:nvSpPr>
          <p:spPr bwMode="auto">
            <a:xfrm>
              <a:off x="869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3" name="Oval 159"/>
            <p:cNvSpPr/>
            <p:nvPr/>
          </p:nvSpPr>
          <p:spPr bwMode="auto">
            <a:xfrm>
              <a:off x="8607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4" name="Oval 160"/>
            <p:cNvSpPr/>
            <p:nvPr/>
          </p:nvSpPr>
          <p:spPr bwMode="auto">
            <a:xfrm>
              <a:off x="8525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5" name="Oval 161"/>
            <p:cNvSpPr/>
            <p:nvPr/>
          </p:nvSpPr>
          <p:spPr bwMode="auto">
            <a:xfrm>
              <a:off x="8440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6" name="Oval 162"/>
            <p:cNvSpPr/>
            <p:nvPr/>
          </p:nvSpPr>
          <p:spPr bwMode="auto">
            <a:xfrm>
              <a:off x="8356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7" name="Oval 163"/>
            <p:cNvSpPr/>
            <p:nvPr/>
          </p:nvSpPr>
          <p:spPr bwMode="auto">
            <a:xfrm>
              <a:off x="8271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8" name="Oval 164"/>
            <p:cNvSpPr/>
            <p:nvPr/>
          </p:nvSpPr>
          <p:spPr bwMode="auto">
            <a:xfrm>
              <a:off x="818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9" name="Oval 165"/>
            <p:cNvSpPr/>
            <p:nvPr/>
          </p:nvSpPr>
          <p:spPr bwMode="auto">
            <a:xfrm>
              <a:off x="810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0" name="Oval 166"/>
            <p:cNvSpPr/>
            <p:nvPr/>
          </p:nvSpPr>
          <p:spPr bwMode="auto">
            <a:xfrm>
              <a:off x="8019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1" name="Oval 167"/>
            <p:cNvSpPr/>
            <p:nvPr/>
          </p:nvSpPr>
          <p:spPr bwMode="auto">
            <a:xfrm>
              <a:off x="7935" y="6922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2" name="Oval 168"/>
            <p:cNvSpPr/>
            <p:nvPr/>
          </p:nvSpPr>
          <p:spPr bwMode="auto">
            <a:xfrm>
              <a:off x="7853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3" name="Oval 169"/>
            <p:cNvSpPr/>
            <p:nvPr/>
          </p:nvSpPr>
          <p:spPr bwMode="auto">
            <a:xfrm>
              <a:off x="776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4" name="Oval 170"/>
            <p:cNvSpPr/>
            <p:nvPr/>
          </p:nvSpPr>
          <p:spPr bwMode="auto">
            <a:xfrm>
              <a:off x="768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5" name="Oval 171"/>
            <p:cNvSpPr/>
            <p:nvPr/>
          </p:nvSpPr>
          <p:spPr bwMode="auto">
            <a:xfrm>
              <a:off x="75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6" name="Oval 172"/>
            <p:cNvSpPr/>
            <p:nvPr/>
          </p:nvSpPr>
          <p:spPr bwMode="auto">
            <a:xfrm>
              <a:off x="751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7" name="Oval 173"/>
            <p:cNvSpPr/>
            <p:nvPr/>
          </p:nvSpPr>
          <p:spPr bwMode="auto">
            <a:xfrm>
              <a:off x="74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8" name="Oval 174"/>
            <p:cNvSpPr/>
            <p:nvPr/>
          </p:nvSpPr>
          <p:spPr bwMode="auto">
            <a:xfrm>
              <a:off x="73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9" name="Oval 175"/>
            <p:cNvSpPr/>
            <p:nvPr/>
          </p:nvSpPr>
          <p:spPr bwMode="auto">
            <a:xfrm>
              <a:off x="725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0" name="Oval 176"/>
            <p:cNvSpPr/>
            <p:nvPr/>
          </p:nvSpPr>
          <p:spPr bwMode="auto">
            <a:xfrm>
              <a:off x="71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1" name="Oval 177"/>
            <p:cNvSpPr/>
            <p:nvPr/>
          </p:nvSpPr>
          <p:spPr bwMode="auto">
            <a:xfrm>
              <a:off x="7092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2" name="Oval 178"/>
            <p:cNvSpPr/>
            <p:nvPr/>
          </p:nvSpPr>
          <p:spPr bwMode="auto">
            <a:xfrm>
              <a:off x="700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3" name="Oval 179"/>
            <p:cNvSpPr/>
            <p:nvPr/>
          </p:nvSpPr>
          <p:spPr bwMode="auto">
            <a:xfrm>
              <a:off x="69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4" name="Oval 180"/>
            <p:cNvSpPr/>
            <p:nvPr/>
          </p:nvSpPr>
          <p:spPr bwMode="auto">
            <a:xfrm>
              <a:off x="683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5" name="Oval 181"/>
            <p:cNvSpPr/>
            <p:nvPr/>
          </p:nvSpPr>
          <p:spPr bwMode="auto">
            <a:xfrm>
              <a:off x="675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6" name="Oval 182"/>
            <p:cNvSpPr/>
            <p:nvPr/>
          </p:nvSpPr>
          <p:spPr bwMode="auto">
            <a:xfrm>
              <a:off x="66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7" name="Oval 183"/>
            <p:cNvSpPr/>
            <p:nvPr/>
          </p:nvSpPr>
          <p:spPr bwMode="auto">
            <a:xfrm>
              <a:off x="658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8" name="Oval 184"/>
            <p:cNvSpPr/>
            <p:nvPr/>
          </p:nvSpPr>
          <p:spPr bwMode="auto">
            <a:xfrm>
              <a:off x="65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9" name="Oval 185"/>
            <p:cNvSpPr/>
            <p:nvPr/>
          </p:nvSpPr>
          <p:spPr bwMode="auto">
            <a:xfrm>
              <a:off x="642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0" name="Oval 186"/>
            <p:cNvSpPr/>
            <p:nvPr/>
          </p:nvSpPr>
          <p:spPr bwMode="auto">
            <a:xfrm>
              <a:off x="633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1" name="Oval 187"/>
            <p:cNvSpPr/>
            <p:nvPr/>
          </p:nvSpPr>
          <p:spPr bwMode="auto">
            <a:xfrm>
              <a:off x="625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2" name="Oval 188"/>
            <p:cNvSpPr/>
            <p:nvPr/>
          </p:nvSpPr>
          <p:spPr bwMode="auto">
            <a:xfrm>
              <a:off x="617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3" name="Oval 189"/>
            <p:cNvSpPr/>
            <p:nvPr/>
          </p:nvSpPr>
          <p:spPr bwMode="auto">
            <a:xfrm>
              <a:off x="608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4" name="Oval 190"/>
            <p:cNvSpPr/>
            <p:nvPr/>
          </p:nvSpPr>
          <p:spPr bwMode="auto">
            <a:xfrm>
              <a:off x="600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5" name="Oval 191"/>
            <p:cNvSpPr/>
            <p:nvPr/>
          </p:nvSpPr>
          <p:spPr bwMode="auto">
            <a:xfrm>
              <a:off x="591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6" name="Oval 192"/>
            <p:cNvSpPr/>
            <p:nvPr/>
          </p:nvSpPr>
          <p:spPr bwMode="auto">
            <a:xfrm>
              <a:off x="583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7" name="Freeform 193"/>
            <p:cNvSpPr/>
            <p:nvPr/>
          </p:nvSpPr>
          <p:spPr bwMode="auto">
            <a:xfrm>
              <a:off x="5750" y="6915"/>
              <a:ext cx="46" cy="46"/>
            </a:xfrm>
            <a:custGeom>
              <a:avLst/>
              <a:gdLst>
                <a:gd name="T0" fmla="*/ 0 w 7"/>
                <a:gd name="T1" fmla="*/ 2 h 7"/>
                <a:gd name="T2" fmla="*/ 4 w 7"/>
                <a:gd name="T3" fmla="*/ 0 h 7"/>
                <a:gd name="T4" fmla="*/ 7 w 7"/>
                <a:gd name="T5" fmla="*/ 4 h 7"/>
                <a:gd name="T6" fmla="*/ 3 w 7"/>
                <a:gd name="T7" fmla="*/ 7 h 7"/>
                <a:gd name="T8" fmla="*/ 0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2"/>
                  </a:moveTo>
                  <a:cubicBezTo>
                    <a:pt x="1" y="1"/>
                    <a:pt x="3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6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8" name="Freeform 194"/>
            <p:cNvSpPr/>
            <p:nvPr/>
          </p:nvSpPr>
          <p:spPr bwMode="auto">
            <a:xfrm>
              <a:off x="5666" y="6881"/>
              <a:ext cx="53" cy="53"/>
            </a:xfrm>
            <a:custGeom>
              <a:avLst/>
              <a:gdLst>
                <a:gd name="T0" fmla="*/ 1 w 8"/>
                <a:gd name="T1" fmla="*/ 2 h 8"/>
                <a:gd name="T2" fmla="*/ 6 w 8"/>
                <a:gd name="T3" fmla="*/ 1 h 8"/>
                <a:gd name="T4" fmla="*/ 7 w 8"/>
                <a:gd name="T5" fmla="*/ 5 h 8"/>
                <a:gd name="T6" fmla="*/ 3 w 8"/>
                <a:gd name="T7" fmla="*/ 7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2" y="1"/>
                    <a:pt x="4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9" name="Freeform 195"/>
            <p:cNvSpPr/>
            <p:nvPr/>
          </p:nvSpPr>
          <p:spPr bwMode="auto">
            <a:xfrm>
              <a:off x="5603" y="6838"/>
              <a:ext cx="51" cy="43"/>
            </a:xfrm>
            <a:custGeom>
              <a:avLst/>
              <a:gdLst>
                <a:gd name="T0" fmla="*/ 2 w 8"/>
                <a:gd name="T1" fmla="*/ 1 h 7"/>
                <a:gd name="T2" fmla="*/ 6 w 8"/>
                <a:gd name="T3" fmla="*/ 1 h 7"/>
                <a:gd name="T4" fmla="*/ 6 w 8"/>
                <a:gd name="T5" fmla="*/ 6 h 7"/>
                <a:gd name="T6" fmla="*/ 2 w 8"/>
                <a:gd name="T7" fmla="*/ 6 h 7"/>
                <a:gd name="T8" fmla="*/ 2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1"/>
                  </a:move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6" y="6"/>
                  </a:cubicBezTo>
                  <a:cubicBezTo>
                    <a:pt x="5" y="7"/>
                    <a:pt x="3" y="7"/>
                    <a:pt x="2" y="6"/>
                  </a:cubicBezTo>
                  <a:cubicBezTo>
                    <a:pt x="0" y="4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0" name="Freeform 196"/>
            <p:cNvSpPr/>
            <p:nvPr/>
          </p:nvSpPr>
          <p:spPr bwMode="auto">
            <a:xfrm>
              <a:off x="5550" y="6766"/>
              <a:ext cx="53" cy="53"/>
            </a:xfrm>
            <a:custGeom>
              <a:avLst/>
              <a:gdLst>
                <a:gd name="T0" fmla="*/ 2 w 8"/>
                <a:gd name="T1" fmla="*/ 1 h 8"/>
                <a:gd name="T2" fmla="*/ 7 w 8"/>
                <a:gd name="T3" fmla="*/ 2 h 8"/>
                <a:gd name="T4" fmla="*/ 6 w 8"/>
                <a:gd name="T5" fmla="*/ 7 h 8"/>
                <a:gd name="T6" fmla="*/ 1 w 8"/>
                <a:gd name="T7" fmla="*/ 6 h 8"/>
                <a:gd name="T8" fmla="*/ 2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1"/>
                  </a:moveTo>
                  <a:cubicBezTo>
                    <a:pt x="4" y="0"/>
                    <a:pt x="6" y="1"/>
                    <a:pt x="7" y="2"/>
                  </a:cubicBezTo>
                  <a:cubicBezTo>
                    <a:pt x="8" y="4"/>
                    <a:pt x="7" y="6"/>
                    <a:pt x="6" y="7"/>
                  </a:cubicBezTo>
                  <a:cubicBezTo>
                    <a:pt x="4" y="8"/>
                    <a:pt x="2" y="8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1" name="Freeform 197"/>
            <p:cNvSpPr/>
            <p:nvPr/>
          </p:nvSpPr>
          <p:spPr bwMode="auto">
            <a:xfrm>
              <a:off x="5518" y="6688"/>
              <a:ext cx="51" cy="53"/>
            </a:xfrm>
            <a:custGeom>
              <a:avLst/>
              <a:gdLst>
                <a:gd name="T0" fmla="*/ 4 w 8"/>
                <a:gd name="T1" fmla="*/ 1 h 8"/>
                <a:gd name="T2" fmla="*/ 8 w 8"/>
                <a:gd name="T3" fmla="*/ 3 h 8"/>
                <a:gd name="T4" fmla="*/ 5 w 8"/>
                <a:gd name="T5" fmla="*/ 7 h 8"/>
                <a:gd name="T6" fmla="*/ 1 w 8"/>
                <a:gd name="T7" fmla="*/ 5 h 8"/>
                <a:gd name="T8" fmla="*/ 4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4" y="1"/>
                  </a:moveTo>
                  <a:cubicBezTo>
                    <a:pt x="6" y="0"/>
                    <a:pt x="7" y="2"/>
                    <a:pt x="8" y="3"/>
                  </a:cubicBezTo>
                  <a:cubicBezTo>
                    <a:pt x="8" y="5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ubicBezTo>
                    <a:pt x="0" y="3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2" name="Freeform 198"/>
            <p:cNvSpPr/>
            <p:nvPr/>
          </p:nvSpPr>
          <p:spPr bwMode="auto">
            <a:xfrm>
              <a:off x="5518" y="6611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3 h 7"/>
                <a:gd name="T4" fmla="*/ 3 w 7"/>
                <a:gd name="T5" fmla="*/ 6 h 7"/>
                <a:gd name="T6" fmla="*/ 0 w 7"/>
                <a:gd name="T7" fmla="*/ 3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1"/>
                    <a:pt x="7" y="3"/>
                  </a:cubicBezTo>
                  <a:cubicBezTo>
                    <a:pt x="7" y="5"/>
                    <a:pt x="5" y="6"/>
                    <a:pt x="3" y="6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3" name="Oval 199"/>
            <p:cNvSpPr/>
            <p:nvPr/>
          </p:nvSpPr>
          <p:spPr bwMode="auto">
            <a:xfrm>
              <a:off x="5518" y="652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4" name="Oval 200"/>
            <p:cNvSpPr/>
            <p:nvPr/>
          </p:nvSpPr>
          <p:spPr bwMode="auto">
            <a:xfrm>
              <a:off x="5518" y="644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5" name="Oval 201"/>
            <p:cNvSpPr/>
            <p:nvPr/>
          </p:nvSpPr>
          <p:spPr bwMode="auto">
            <a:xfrm>
              <a:off x="5518" y="635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6" name="Oval 202"/>
            <p:cNvSpPr/>
            <p:nvPr/>
          </p:nvSpPr>
          <p:spPr bwMode="auto">
            <a:xfrm>
              <a:off x="5518" y="6275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7" name="Oval 203"/>
            <p:cNvSpPr/>
            <p:nvPr/>
          </p:nvSpPr>
          <p:spPr bwMode="auto">
            <a:xfrm>
              <a:off x="5518" y="6191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8" name="Oval 204"/>
            <p:cNvSpPr/>
            <p:nvPr/>
          </p:nvSpPr>
          <p:spPr bwMode="auto">
            <a:xfrm>
              <a:off x="5518" y="610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9" name="Oval 205"/>
            <p:cNvSpPr/>
            <p:nvPr/>
          </p:nvSpPr>
          <p:spPr bwMode="auto">
            <a:xfrm>
              <a:off x="5518" y="602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0" name="Oval 206"/>
            <p:cNvSpPr/>
            <p:nvPr/>
          </p:nvSpPr>
          <p:spPr bwMode="auto">
            <a:xfrm>
              <a:off x="5518" y="593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1" name="Oval 207"/>
            <p:cNvSpPr/>
            <p:nvPr/>
          </p:nvSpPr>
          <p:spPr bwMode="auto">
            <a:xfrm>
              <a:off x="5518" y="5853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2" name="Oval 208"/>
            <p:cNvSpPr/>
            <p:nvPr/>
          </p:nvSpPr>
          <p:spPr bwMode="auto">
            <a:xfrm>
              <a:off x="5518" y="5768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3" name="Oval 209"/>
            <p:cNvSpPr/>
            <p:nvPr/>
          </p:nvSpPr>
          <p:spPr bwMode="auto">
            <a:xfrm>
              <a:off x="5518" y="567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4" name="Oval 210"/>
            <p:cNvSpPr/>
            <p:nvPr/>
          </p:nvSpPr>
          <p:spPr bwMode="auto">
            <a:xfrm>
              <a:off x="5518" y="559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5" name="Oval 211"/>
            <p:cNvSpPr/>
            <p:nvPr/>
          </p:nvSpPr>
          <p:spPr bwMode="auto">
            <a:xfrm>
              <a:off x="5518" y="55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6" name="Oval 212"/>
            <p:cNvSpPr/>
            <p:nvPr/>
          </p:nvSpPr>
          <p:spPr bwMode="auto">
            <a:xfrm>
              <a:off x="5518" y="542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7" name="Oval 213"/>
            <p:cNvSpPr/>
            <p:nvPr/>
          </p:nvSpPr>
          <p:spPr bwMode="auto">
            <a:xfrm>
              <a:off x="5518" y="534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8" name="Oval 214"/>
            <p:cNvSpPr/>
            <p:nvPr/>
          </p:nvSpPr>
          <p:spPr bwMode="auto">
            <a:xfrm>
              <a:off x="5518" y="5258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9" name="Oval 215"/>
            <p:cNvSpPr/>
            <p:nvPr/>
          </p:nvSpPr>
          <p:spPr bwMode="auto">
            <a:xfrm>
              <a:off x="5518" y="5173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0" name="Oval 216"/>
            <p:cNvSpPr/>
            <p:nvPr/>
          </p:nvSpPr>
          <p:spPr bwMode="auto">
            <a:xfrm>
              <a:off x="5518" y="508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1" name="Oval 217"/>
            <p:cNvSpPr/>
            <p:nvPr/>
          </p:nvSpPr>
          <p:spPr bwMode="auto">
            <a:xfrm>
              <a:off x="5518" y="500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2" name="Oval 218"/>
            <p:cNvSpPr/>
            <p:nvPr/>
          </p:nvSpPr>
          <p:spPr bwMode="auto">
            <a:xfrm>
              <a:off x="5518" y="492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3" name="Oval 219"/>
            <p:cNvSpPr/>
            <p:nvPr/>
          </p:nvSpPr>
          <p:spPr bwMode="auto">
            <a:xfrm>
              <a:off x="5518" y="483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4" name="Oval 220"/>
            <p:cNvSpPr/>
            <p:nvPr/>
          </p:nvSpPr>
          <p:spPr bwMode="auto">
            <a:xfrm>
              <a:off x="5518" y="4753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5" name="Oval 221"/>
            <p:cNvSpPr/>
            <p:nvPr/>
          </p:nvSpPr>
          <p:spPr bwMode="auto">
            <a:xfrm>
              <a:off x="5518" y="4669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6" name="Oval 222"/>
            <p:cNvSpPr/>
            <p:nvPr/>
          </p:nvSpPr>
          <p:spPr bwMode="auto">
            <a:xfrm>
              <a:off x="5518" y="458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7" name="Oval 223"/>
            <p:cNvSpPr/>
            <p:nvPr/>
          </p:nvSpPr>
          <p:spPr bwMode="auto">
            <a:xfrm>
              <a:off x="5518" y="450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8" name="Oval 224"/>
            <p:cNvSpPr/>
            <p:nvPr/>
          </p:nvSpPr>
          <p:spPr bwMode="auto">
            <a:xfrm>
              <a:off x="5518" y="441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9" name="Oval 225"/>
            <p:cNvSpPr/>
            <p:nvPr/>
          </p:nvSpPr>
          <p:spPr bwMode="auto">
            <a:xfrm>
              <a:off x="5518" y="433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0" name="Oval 226"/>
            <p:cNvSpPr/>
            <p:nvPr/>
          </p:nvSpPr>
          <p:spPr bwMode="auto">
            <a:xfrm>
              <a:off x="5518" y="4246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1" name="Oval 227"/>
            <p:cNvSpPr/>
            <p:nvPr/>
          </p:nvSpPr>
          <p:spPr bwMode="auto">
            <a:xfrm>
              <a:off x="5518" y="4164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2" name="Oval 228"/>
            <p:cNvSpPr/>
            <p:nvPr/>
          </p:nvSpPr>
          <p:spPr bwMode="auto">
            <a:xfrm>
              <a:off x="5518" y="4080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3" name="Freeform 229"/>
            <p:cNvSpPr/>
            <p:nvPr/>
          </p:nvSpPr>
          <p:spPr bwMode="auto">
            <a:xfrm>
              <a:off x="5518" y="3995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4 h 7"/>
                <a:gd name="T4" fmla="*/ 3 w 7"/>
                <a:gd name="T5" fmla="*/ 7 h 7"/>
                <a:gd name="T6" fmla="*/ 0 w 7"/>
                <a:gd name="T7" fmla="*/ 4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2"/>
                    <a:pt x="7" y="4"/>
                  </a:cubicBezTo>
                  <a:cubicBezTo>
                    <a:pt x="6" y="5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4" name="Freeform 230"/>
            <p:cNvSpPr/>
            <p:nvPr/>
          </p:nvSpPr>
          <p:spPr bwMode="auto">
            <a:xfrm>
              <a:off x="5523" y="3911"/>
              <a:ext cx="53" cy="51"/>
            </a:xfrm>
            <a:custGeom>
              <a:avLst/>
              <a:gdLst>
                <a:gd name="T0" fmla="*/ 5 w 8"/>
                <a:gd name="T1" fmla="*/ 1 h 8"/>
                <a:gd name="T2" fmla="*/ 8 w 8"/>
                <a:gd name="T3" fmla="*/ 5 h 8"/>
                <a:gd name="T4" fmla="*/ 3 w 8"/>
                <a:gd name="T5" fmla="*/ 7 h 8"/>
                <a:gd name="T6" fmla="*/ 1 w 8"/>
                <a:gd name="T7" fmla="*/ 3 h 8"/>
                <a:gd name="T8" fmla="*/ 5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cubicBezTo>
                    <a:pt x="7" y="1"/>
                    <a:pt x="8" y="3"/>
                    <a:pt x="8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2" y="7"/>
                    <a:pt x="0" y="5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5" name="Freeform 231"/>
            <p:cNvSpPr/>
            <p:nvPr/>
          </p:nvSpPr>
          <p:spPr bwMode="auto">
            <a:xfrm>
              <a:off x="5561" y="3834"/>
              <a:ext cx="53" cy="51"/>
            </a:xfrm>
            <a:custGeom>
              <a:avLst/>
              <a:gdLst>
                <a:gd name="T0" fmla="*/ 6 w 8"/>
                <a:gd name="T1" fmla="*/ 1 h 8"/>
                <a:gd name="T2" fmla="*/ 7 w 8"/>
                <a:gd name="T3" fmla="*/ 6 h 8"/>
                <a:gd name="T4" fmla="*/ 2 w 8"/>
                <a:gd name="T5" fmla="*/ 7 h 8"/>
                <a:gd name="T6" fmla="*/ 1 w 8"/>
                <a:gd name="T7" fmla="*/ 2 h 8"/>
                <a:gd name="T8" fmla="*/ 6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1"/>
                  </a:moveTo>
                  <a:cubicBezTo>
                    <a:pt x="8" y="3"/>
                    <a:pt x="8" y="5"/>
                    <a:pt x="7" y="6"/>
                  </a:cubicBez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6" name="Freeform 232"/>
            <p:cNvSpPr/>
            <p:nvPr/>
          </p:nvSpPr>
          <p:spPr bwMode="auto">
            <a:xfrm>
              <a:off x="5622" y="3776"/>
              <a:ext cx="51" cy="43"/>
            </a:xfrm>
            <a:custGeom>
              <a:avLst/>
              <a:gdLst>
                <a:gd name="T0" fmla="*/ 7 w 8"/>
                <a:gd name="T1" fmla="*/ 2 h 7"/>
                <a:gd name="T2" fmla="*/ 6 w 8"/>
                <a:gd name="T3" fmla="*/ 6 h 7"/>
                <a:gd name="T4" fmla="*/ 1 w 8"/>
                <a:gd name="T5" fmla="*/ 6 h 7"/>
                <a:gd name="T6" fmla="*/ 2 w 8"/>
                <a:gd name="T7" fmla="*/ 1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8" y="3"/>
                    <a:pt x="7" y="5"/>
                    <a:pt x="6" y="6"/>
                  </a:cubicBezTo>
                  <a:cubicBezTo>
                    <a:pt x="5" y="7"/>
                    <a:pt x="3" y="7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7" name="Freeform 233"/>
            <p:cNvSpPr/>
            <p:nvPr/>
          </p:nvSpPr>
          <p:spPr bwMode="auto">
            <a:xfrm>
              <a:off x="5692" y="3729"/>
              <a:ext cx="51" cy="51"/>
            </a:xfrm>
            <a:custGeom>
              <a:avLst/>
              <a:gdLst>
                <a:gd name="T0" fmla="*/ 7 w 8"/>
                <a:gd name="T1" fmla="*/ 3 h 8"/>
                <a:gd name="T2" fmla="*/ 5 w 8"/>
                <a:gd name="T3" fmla="*/ 7 h 8"/>
                <a:gd name="T4" fmla="*/ 1 w 8"/>
                <a:gd name="T5" fmla="*/ 5 h 8"/>
                <a:gd name="T6" fmla="*/ 3 w 8"/>
                <a:gd name="T7" fmla="*/ 1 h 8"/>
                <a:gd name="T8" fmla="*/ 7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3"/>
                  </a:moveTo>
                  <a:cubicBezTo>
                    <a:pt x="8" y="5"/>
                    <a:pt x="7" y="7"/>
                    <a:pt x="5" y="7"/>
                  </a:cubicBezTo>
                  <a:cubicBezTo>
                    <a:pt x="4" y="8"/>
                    <a:pt x="2" y="7"/>
                    <a:pt x="1" y="5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8" name="Freeform 234"/>
            <p:cNvSpPr/>
            <p:nvPr/>
          </p:nvSpPr>
          <p:spPr bwMode="auto">
            <a:xfrm>
              <a:off x="5777" y="3710"/>
              <a:ext cx="43" cy="46"/>
            </a:xfrm>
            <a:custGeom>
              <a:avLst/>
              <a:gdLst>
                <a:gd name="T0" fmla="*/ 7 w 7"/>
                <a:gd name="T1" fmla="*/ 4 h 7"/>
                <a:gd name="T2" fmla="*/ 4 w 7"/>
                <a:gd name="T3" fmla="*/ 7 h 7"/>
                <a:gd name="T4" fmla="*/ 0 w 7"/>
                <a:gd name="T5" fmla="*/ 4 h 7"/>
                <a:gd name="T6" fmla="*/ 3 w 7"/>
                <a:gd name="T7" fmla="*/ 0 h 7"/>
                <a:gd name="T8" fmla="*/ 7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9" name="Oval 235"/>
            <p:cNvSpPr/>
            <p:nvPr/>
          </p:nvSpPr>
          <p:spPr bwMode="auto">
            <a:xfrm>
              <a:off x="585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0" name="Oval 236"/>
            <p:cNvSpPr/>
            <p:nvPr/>
          </p:nvSpPr>
          <p:spPr bwMode="auto">
            <a:xfrm>
              <a:off x="594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1" name="Oval 237"/>
            <p:cNvSpPr/>
            <p:nvPr/>
          </p:nvSpPr>
          <p:spPr bwMode="auto">
            <a:xfrm>
              <a:off x="602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2" name="Oval 238"/>
            <p:cNvSpPr/>
            <p:nvPr/>
          </p:nvSpPr>
          <p:spPr bwMode="auto">
            <a:xfrm>
              <a:off x="611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3" name="Oval 239"/>
            <p:cNvSpPr/>
            <p:nvPr/>
          </p:nvSpPr>
          <p:spPr bwMode="auto">
            <a:xfrm>
              <a:off x="619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4" name="Oval 240"/>
            <p:cNvSpPr/>
            <p:nvPr/>
          </p:nvSpPr>
          <p:spPr bwMode="auto">
            <a:xfrm>
              <a:off x="627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5" name="Oval 241"/>
            <p:cNvSpPr/>
            <p:nvPr/>
          </p:nvSpPr>
          <p:spPr bwMode="auto">
            <a:xfrm>
              <a:off x="636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6" name="Oval 242"/>
            <p:cNvSpPr/>
            <p:nvPr/>
          </p:nvSpPr>
          <p:spPr bwMode="auto">
            <a:xfrm>
              <a:off x="64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7" name="Oval 243"/>
            <p:cNvSpPr/>
            <p:nvPr/>
          </p:nvSpPr>
          <p:spPr bwMode="auto">
            <a:xfrm>
              <a:off x="653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8" name="Oval 244"/>
            <p:cNvSpPr/>
            <p:nvPr/>
          </p:nvSpPr>
          <p:spPr bwMode="auto">
            <a:xfrm>
              <a:off x="66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9" name="Oval 245"/>
            <p:cNvSpPr/>
            <p:nvPr/>
          </p:nvSpPr>
          <p:spPr bwMode="auto">
            <a:xfrm>
              <a:off x="669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0" name="Oval 246"/>
            <p:cNvSpPr/>
            <p:nvPr/>
          </p:nvSpPr>
          <p:spPr bwMode="auto">
            <a:xfrm>
              <a:off x="678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1" name="Oval 247"/>
            <p:cNvSpPr/>
            <p:nvPr/>
          </p:nvSpPr>
          <p:spPr bwMode="auto">
            <a:xfrm>
              <a:off x="68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2" name="Oval 248"/>
            <p:cNvSpPr/>
            <p:nvPr/>
          </p:nvSpPr>
          <p:spPr bwMode="auto">
            <a:xfrm>
              <a:off x="695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3" name="Oval 249"/>
            <p:cNvSpPr/>
            <p:nvPr/>
          </p:nvSpPr>
          <p:spPr bwMode="auto">
            <a:xfrm>
              <a:off x="7034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4" name="Oval 250"/>
            <p:cNvSpPr/>
            <p:nvPr/>
          </p:nvSpPr>
          <p:spPr bwMode="auto">
            <a:xfrm>
              <a:off x="71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5" name="Oval 251"/>
            <p:cNvSpPr/>
            <p:nvPr/>
          </p:nvSpPr>
          <p:spPr bwMode="auto">
            <a:xfrm>
              <a:off x="720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6" name="Oval 252"/>
            <p:cNvSpPr/>
            <p:nvPr/>
          </p:nvSpPr>
          <p:spPr bwMode="auto">
            <a:xfrm>
              <a:off x="72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" name="Oval 253"/>
            <p:cNvSpPr/>
            <p:nvPr/>
          </p:nvSpPr>
          <p:spPr bwMode="auto">
            <a:xfrm>
              <a:off x="73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8" name="Oval 254"/>
            <p:cNvSpPr/>
            <p:nvPr/>
          </p:nvSpPr>
          <p:spPr bwMode="auto">
            <a:xfrm>
              <a:off x="745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9" name="Oval 255"/>
            <p:cNvSpPr/>
            <p:nvPr/>
          </p:nvSpPr>
          <p:spPr bwMode="auto">
            <a:xfrm>
              <a:off x="75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0" name="Oval 256"/>
            <p:cNvSpPr/>
            <p:nvPr/>
          </p:nvSpPr>
          <p:spPr bwMode="auto">
            <a:xfrm>
              <a:off x="762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1" name="Oval 257"/>
            <p:cNvSpPr/>
            <p:nvPr/>
          </p:nvSpPr>
          <p:spPr bwMode="auto">
            <a:xfrm>
              <a:off x="770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2" name="Oval 258"/>
            <p:cNvSpPr/>
            <p:nvPr/>
          </p:nvSpPr>
          <p:spPr bwMode="auto">
            <a:xfrm>
              <a:off x="77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3" name="Oval 259"/>
            <p:cNvSpPr/>
            <p:nvPr/>
          </p:nvSpPr>
          <p:spPr bwMode="auto">
            <a:xfrm>
              <a:off x="787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4" name="Oval 260"/>
            <p:cNvSpPr/>
            <p:nvPr/>
          </p:nvSpPr>
          <p:spPr bwMode="auto">
            <a:xfrm>
              <a:off x="79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5" name="Oval 261"/>
            <p:cNvSpPr/>
            <p:nvPr/>
          </p:nvSpPr>
          <p:spPr bwMode="auto">
            <a:xfrm>
              <a:off x="803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6" name="Oval 262"/>
            <p:cNvSpPr/>
            <p:nvPr/>
          </p:nvSpPr>
          <p:spPr bwMode="auto">
            <a:xfrm>
              <a:off x="81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7" name="Oval 263"/>
            <p:cNvSpPr/>
            <p:nvPr/>
          </p:nvSpPr>
          <p:spPr bwMode="auto">
            <a:xfrm>
              <a:off x="820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8" name="Oval 264"/>
            <p:cNvSpPr/>
            <p:nvPr/>
          </p:nvSpPr>
          <p:spPr bwMode="auto">
            <a:xfrm>
              <a:off x="829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9" name="Oval 265"/>
            <p:cNvSpPr/>
            <p:nvPr/>
          </p:nvSpPr>
          <p:spPr bwMode="auto">
            <a:xfrm>
              <a:off x="8382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0" name="Oval 266"/>
            <p:cNvSpPr/>
            <p:nvPr/>
          </p:nvSpPr>
          <p:spPr bwMode="auto">
            <a:xfrm>
              <a:off x="8467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1" name="Oval 267"/>
            <p:cNvSpPr/>
            <p:nvPr/>
          </p:nvSpPr>
          <p:spPr bwMode="auto">
            <a:xfrm>
              <a:off x="854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2" name="Oval 268"/>
            <p:cNvSpPr/>
            <p:nvPr/>
          </p:nvSpPr>
          <p:spPr bwMode="auto">
            <a:xfrm>
              <a:off x="863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3" name="Oval 269"/>
            <p:cNvSpPr/>
            <p:nvPr/>
          </p:nvSpPr>
          <p:spPr bwMode="auto">
            <a:xfrm>
              <a:off x="8718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4" name="Oval 270"/>
            <p:cNvSpPr/>
            <p:nvPr/>
          </p:nvSpPr>
          <p:spPr bwMode="auto">
            <a:xfrm>
              <a:off x="880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5" name="Oval 271"/>
            <p:cNvSpPr/>
            <p:nvPr/>
          </p:nvSpPr>
          <p:spPr bwMode="auto">
            <a:xfrm>
              <a:off x="888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6" name="Oval 272"/>
            <p:cNvSpPr/>
            <p:nvPr/>
          </p:nvSpPr>
          <p:spPr bwMode="auto">
            <a:xfrm>
              <a:off x="896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7" name="Oval 273"/>
            <p:cNvSpPr/>
            <p:nvPr/>
          </p:nvSpPr>
          <p:spPr bwMode="auto">
            <a:xfrm>
              <a:off x="905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8" name="Oval 274"/>
            <p:cNvSpPr/>
            <p:nvPr/>
          </p:nvSpPr>
          <p:spPr bwMode="auto">
            <a:xfrm>
              <a:off x="9135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9" name="Oval 275"/>
            <p:cNvSpPr/>
            <p:nvPr/>
          </p:nvSpPr>
          <p:spPr bwMode="auto">
            <a:xfrm>
              <a:off x="922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0" name="Oval 276"/>
            <p:cNvSpPr/>
            <p:nvPr/>
          </p:nvSpPr>
          <p:spPr bwMode="auto">
            <a:xfrm>
              <a:off x="930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1" name="Oval 277"/>
            <p:cNvSpPr/>
            <p:nvPr/>
          </p:nvSpPr>
          <p:spPr bwMode="auto">
            <a:xfrm>
              <a:off x="93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2" name="Oval 278"/>
            <p:cNvSpPr/>
            <p:nvPr/>
          </p:nvSpPr>
          <p:spPr bwMode="auto">
            <a:xfrm>
              <a:off x="947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3" name="Oval 279"/>
            <p:cNvSpPr/>
            <p:nvPr/>
          </p:nvSpPr>
          <p:spPr bwMode="auto">
            <a:xfrm>
              <a:off x="95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4" name="Oval 280"/>
            <p:cNvSpPr/>
            <p:nvPr/>
          </p:nvSpPr>
          <p:spPr bwMode="auto">
            <a:xfrm>
              <a:off x="964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5" name="Oval 281"/>
            <p:cNvSpPr/>
            <p:nvPr/>
          </p:nvSpPr>
          <p:spPr bwMode="auto">
            <a:xfrm>
              <a:off x="97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6" name="Oval 282"/>
            <p:cNvSpPr/>
            <p:nvPr/>
          </p:nvSpPr>
          <p:spPr bwMode="auto">
            <a:xfrm>
              <a:off x="980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7" name="Oval 283"/>
            <p:cNvSpPr/>
            <p:nvPr/>
          </p:nvSpPr>
          <p:spPr bwMode="auto">
            <a:xfrm>
              <a:off x="989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8" name="Oval 284"/>
            <p:cNvSpPr/>
            <p:nvPr/>
          </p:nvSpPr>
          <p:spPr bwMode="auto">
            <a:xfrm>
              <a:off x="997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9" name="Oval 285"/>
            <p:cNvSpPr/>
            <p:nvPr/>
          </p:nvSpPr>
          <p:spPr bwMode="auto">
            <a:xfrm>
              <a:off x="1005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0" name="Oval 286"/>
            <p:cNvSpPr/>
            <p:nvPr/>
          </p:nvSpPr>
          <p:spPr bwMode="auto">
            <a:xfrm>
              <a:off x="1014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1" name="Oval 287"/>
            <p:cNvSpPr/>
            <p:nvPr/>
          </p:nvSpPr>
          <p:spPr bwMode="auto">
            <a:xfrm>
              <a:off x="1022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2" name="Oval 288"/>
            <p:cNvSpPr/>
            <p:nvPr/>
          </p:nvSpPr>
          <p:spPr bwMode="auto">
            <a:xfrm>
              <a:off x="103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3" name="Oval 289"/>
            <p:cNvSpPr/>
            <p:nvPr/>
          </p:nvSpPr>
          <p:spPr bwMode="auto">
            <a:xfrm>
              <a:off x="1039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4" name="Oval 290"/>
            <p:cNvSpPr/>
            <p:nvPr/>
          </p:nvSpPr>
          <p:spPr bwMode="auto">
            <a:xfrm>
              <a:off x="1047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5" name="Oval 291"/>
            <p:cNvSpPr/>
            <p:nvPr/>
          </p:nvSpPr>
          <p:spPr bwMode="auto">
            <a:xfrm>
              <a:off x="1056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6" name="Oval 292"/>
            <p:cNvSpPr/>
            <p:nvPr/>
          </p:nvSpPr>
          <p:spPr bwMode="auto">
            <a:xfrm>
              <a:off x="106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7" name="Oval 293"/>
            <p:cNvSpPr/>
            <p:nvPr/>
          </p:nvSpPr>
          <p:spPr bwMode="auto">
            <a:xfrm>
              <a:off x="1072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8" name="Oval 294"/>
            <p:cNvSpPr/>
            <p:nvPr/>
          </p:nvSpPr>
          <p:spPr bwMode="auto">
            <a:xfrm>
              <a:off x="108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9" name="Oval 295"/>
            <p:cNvSpPr/>
            <p:nvPr/>
          </p:nvSpPr>
          <p:spPr bwMode="auto">
            <a:xfrm>
              <a:off x="1089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0" name="Oval 296"/>
            <p:cNvSpPr/>
            <p:nvPr/>
          </p:nvSpPr>
          <p:spPr bwMode="auto">
            <a:xfrm>
              <a:off x="1098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1" name="Oval 297"/>
            <p:cNvSpPr/>
            <p:nvPr/>
          </p:nvSpPr>
          <p:spPr bwMode="auto">
            <a:xfrm>
              <a:off x="110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2" name="Oval 298"/>
            <p:cNvSpPr/>
            <p:nvPr/>
          </p:nvSpPr>
          <p:spPr bwMode="auto">
            <a:xfrm>
              <a:off x="1114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3" name="Oval 299"/>
            <p:cNvSpPr/>
            <p:nvPr/>
          </p:nvSpPr>
          <p:spPr bwMode="auto">
            <a:xfrm>
              <a:off x="1123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4" name="Oval 300"/>
            <p:cNvSpPr/>
            <p:nvPr/>
          </p:nvSpPr>
          <p:spPr bwMode="auto">
            <a:xfrm>
              <a:off x="113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5" name="Oval 301"/>
            <p:cNvSpPr/>
            <p:nvPr/>
          </p:nvSpPr>
          <p:spPr bwMode="auto">
            <a:xfrm>
              <a:off x="1140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6" name="Oval 302"/>
            <p:cNvSpPr/>
            <p:nvPr/>
          </p:nvSpPr>
          <p:spPr bwMode="auto">
            <a:xfrm>
              <a:off x="114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7" name="Oval 303"/>
            <p:cNvSpPr/>
            <p:nvPr/>
          </p:nvSpPr>
          <p:spPr bwMode="auto">
            <a:xfrm>
              <a:off x="115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8" name="Oval 304"/>
            <p:cNvSpPr/>
            <p:nvPr/>
          </p:nvSpPr>
          <p:spPr bwMode="auto">
            <a:xfrm>
              <a:off x="1165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9" name="Oval 305"/>
            <p:cNvSpPr/>
            <p:nvPr/>
          </p:nvSpPr>
          <p:spPr bwMode="auto">
            <a:xfrm>
              <a:off x="1173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0" name="Oval 306"/>
            <p:cNvSpPr/>
            <p:nvPr/>
          </p:nvSpPr>
          <p:spPr bwMode="auto">
            <a:xfrm>
              <a:off x="1182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5" name="Oval 308"/>
            <p:cNvSpPr/>
            <p:nvPr/>
          </p:nvSpPr>
          <p:spPr bwMode="auto">
            <a:xfrm>
              <a:off x="1190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6" name="Oval 309"/>
            <p:cNvSpPr/>
            <p:nvPr/>
          </p:nvSpPr>
          <p:spPr bwMode="auto">
            <a:xfrm>
              <a:off x="119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7" name="Oval 310"/>
            <p:cNvSpPr/>
            <p:nvPr/>
          </p:nvSpPr>
          <p:spPr bwMode="auto">
            <a:xfrm>
              <a:off x="1207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8" name="Oval 311"/>
            <p:cNvSpPr/>
            <p:nvPr/>
          </p:nvSpPr>
          <p:spPr bwMode="auto">
            <a:xfrm>
              <a:off x="1215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9" name="Oval 312"/>
            <p:cNvSpPr/>
            <p:nvPr/>
          </p:nvSpPr>
          <p:spPr bwMode="auto">
            <a:xfrm>
              <a:off x="122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0" name="Oval 313"/>
            <p:cNvSpPr/>
            <p:nvPr/>
          </p:nvSpPr>
          <p:spPr bwMode="auto">
            <a:xfrm>
              <a:off x="123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1" name="Oval 314"/>
            <p:cNvSpPr/>
            <p:nvPr/>
          </p:nvSpPr>
          <p:spPr bwMode="auto">
            <a:xfrm>
              <a:off x="1240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2" name="Oval 315"/>
            <p:cNvSpPr/>
            <p:nvPr/>
          </p:nvSpPr>
          <p:spPr bwMode="auto">
            <a:xfrm>
              <a:off x="124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3" name="Oval 316"/>
            <p:cNvSpPr/>
            <p:nvPr/>
          </p:nvSpPr>
          <p:spPr bwMode="auto">
            <a:xfrm>
              <a:off x="1257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4" name="Oval 317"/>
            <p:cNvSpPr/>
            <p:nvPr/>
          </p:nvSpPr>
          <p:spPr bwMode="auto">
            <a:xfrm>
              <a:off x="12657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5" name="Oval 318"/>
            <p:cNvSpPr/>
            <p:nvPr/>
          </p:nvSpPr>
          <p:spPr bwMode="auto">
            <a:xfrm>
              <a:off x="1274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6" name="Oval 319"/>
            <p:cNvSpPr/>
            <p:nvPr/>
          </p:nvSpPr>
          <p:spPr bwMode="auto">
            <a:xfrm>
              <a:off x="128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7" name="Oval 320"/>
            <p:cNvSpPr/>
            <p:nvPr/>
          </p:nvSpPr>
          <p:spPr bwMode="auto">
            <a:xfrm>
              <a:off x="129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8" name="Oval 321"/>
            <p:cNvSpPr/>
            <p:nvPr/>
          </p:nvSpPr>
          <p:spPr bwMode="auto">
            <a:xfrm>
              <a:off x="1299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9" name="Oval 322"/>
            <p:cNvSpPr/>
            <p:nvPr/>
          </p:nvSpPr>
          <p:spPr bwMode="auto">
            <a:xfrm>
              <a:off x="1307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0" name="Oval 323"/>
            <p:cNvSpPr/>
            <p:nvPr/>
          </p:nvSpPr>
          <p:spPr bwMode="auto">
            <a:xfrm>
              <a:off x="1316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1" name="Oval 324"/>
            <p:cNvSpPr/>
            <p:nvPr/>
          </p:nvSpPr>
          <p:spPr bwMode="auto">
            <a:xfrm>
              <a:off x="132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2" name="Oval 325"/>
            <p:cNvSpPr/>
            <p:nvPr/>
          </p:nvSpPr>
          <p:spPr bwMode="auto">
            <a:xfrm>
              <a:off x="1332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3" name="Freeform 326"/>
            <p:cNvSpPr/>
            <p:nvPr/>
          </p:nvSpPr>
          <p:spPr bwMode="auto">
            <a:xfrm>
              <a:off x="13411" y="3717"/>
              <a:ext cx="53" cy="43"/>
            </a:xfrm>
            <a:custGeom>
              <a:avLst/>
              <a:gdLst>
                <a:gd name="T0" fmla="*/ 7 w 8"/>
                <a:gd name="T1" fmla="*/ 4 h 7"/>
                <a:gd name="T2" fmla="*/ 3 w 8"/>
                <a:gd name="T3" fmla="*/ 7 h 7"/>
                <a:gd name="T4" fmla="*/ 0 w 8"/>
                <a:gd name="T5" fmla="*/ 3 h 7"/>
                <a:gd name="T6" fmla="*/ 4 w 8"/>
                <a:gd name="T7" fmla="*/ 0 h 7"/>
                <a:gd name="T8" fmla="*/ 7 w 8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4"/>
                  </a:moveTo>
                  <a:cubicBezTo>
                    <a:pt x="6" y="6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1"/>
                    <a:pt x="8" y="3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4" name="Freeform 327"/>
            <p:cNvSpPr/>
            <p:nvPr/>
          </p:nvSpPr>
          <p:spPr bwMode="auto">
            <a:xfrm>
              <a:off x="13488" y="3741"/>
              <a:ext cx="53" cy="53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7 h 8"/>
                <a:gd name="T4" fmla="*/ 1 w 8"/>
                <a:gd name="T5" fmla="*/ 3 h 8"/>
                <a:gd name="T6" fmla="*/ 5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7" y="2"/>
                    <a:pt x="8" y="4"/>
                    <a:pt x="7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5" name="Freeform 328"/>
            <p:cNvSpPr/>
            <p:nvPr/>
          </p:nvSpPr>
          <p:spPr bwMode="auto">
            <a:xfrm>
              <a:off x="13554" y="3794"/>
              <a:ext cx="51" cy="51"/>
            </a:xfrm>
            <a:custGeom>
              <a:avLst/>
              <a:gdLst>
                <a:gd name="T0" fmla="*/ 6 w 8"/>
                <a:gd name="T1" fmla="*/ 7 h 8"/>
                <a:gd name="T2" fmla="*/ 2 w 8"/>
                <a:gd name="T3" fmla="*/ 7 h 8"/>
                <a:gd name="T4" fmla="*/ 2 w 8"/>
                <a:gd name="T5" fmla="*/ 2 h 8"/>
                <a:gd name="T6" fmla="*/ 7 w 8"/>
                <a:gd name="T7" fmla="*/ 2 h 8"/>
                <a:gd name="T8" fmla="*/ 6 w 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3" y="8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8" y="3"/>
                    <a:pt x="8" y="5"/>
                    <a:pt x="6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6" name="Freeform 329"/>
            <p:cNvSpPr/>
            <p:nvPr/>
          </p:nvSpPr>
          <p:spPr bwMode="auto">
            <a:xfrm>
              <a:off x="13604" y="3864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2 w 8"/>
                <a:gd name="T5" fmla="*/ 1 h 7"/>
                <a:gd name="T6" fmla="*/ 7 w 8"/>
                <a:gd name="T7" fmla="*/ 2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7"/>
                    <a:pt x="1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4"/>
                    <a:pt x="7" y="6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7" name="Freeform 330"/>
            <p:cNvSpPr/>
            <p:nvPr/>
          </p:nvSpPr>
          <p:spPr bwMode="auto">
            <a:xfrm>
              <a:off x="13631" y="3942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3 w 8"/>
                <a:gd name="T5" fmla="*/ 1 h 7"/>
                <a:gd name="T6" fmla="*/ 7 w 8"/>
                <a:gd name="T7" fmla="*/ 3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6"/>
                    <a:pt x="1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8" y="5"/>
                    <a:pt x="6" y="7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8" name="Oval 331"/>
            <p:cNvSpPr/>
            <p:nvPr/>
          </p:nvSpPr>
          <p:spPr bwMode="auto">
            <a:xfrm>
              <a:off x="13643" y="402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9" name="Oval 332"/>
            <p:cNvSpPr/>
            <p:nvPr/>
          </p:nvSpPr>
          <p:spPr bwMode="auto">
            <a:xfrm>
              <a:off x="13643" y="411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0" name="Oval 333"/>
            <p:cNvSpPr/>
            <p:nvPr/>
          </p:nvSpPr>
          <p:spPr bwMode="auto">
            <a:xfrm>
              <a:off x="13643" y="4195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1" name="Oval 334"/>
            <p:cNvSpPr/>
            <p:nvPr/>
          </p:nvSpPr>
          <p:spPr bwMode="auto">
            <a:xfrm>
              <a:off x="13643" y="4280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2" name="Oval 335"/>
            <p:cNvSpPr/>
            <p:nvPr/>
          </p:nvSpPr>
          <p:spPr bwMode="auto">
            <a:xfrm>
              <a:off x="13643" y="4364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3" name="Oval 336"/>
            <p:cNvSpPr/>
            <p:nvPr/>
          </p:nvSpPr>
          <p:spPr bwMode="auto">
            <a:xfrm>
              <a:off x="13643" y="4449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4" name="Oval 337"/>
            <p:cNvSpPr/>
            <p:nvPr/>
          </p:nvSpPr>
          <p:spPr bwMode="auto">
            <a:xfrm>
              <a:off x="13643" y="453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5" name="Oval 338"/>
            <p:cNvSpPr/>
            <p:nvPr/>
          </p:nvSpPr>
          <p:spPr bwMode="auto">
            <a:xfrm>
              <a:off x="13643" y="462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6" name="Oval 339"/>
            <p:cNvSpPr/>
            <p:nvPr/>
          </p:nvSpPr>
          <p:spPr bwMode="auto">
            <a:xfrm>
              <a:off x="13643" y="470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7" name="Oval 340"/>
            <p:cNvSpPr/>
            <p:nvPr/>
          </p:nvSpPr>
          <p:spPr bwMode="auto">
            <a:xfrm>
              <a:off x="13643" y="479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8" name="Oval 341"/>
            <p:cNvSpPr/>
            <p:nvPr/>
          </p:nvSpPr>
          <p:spPr bwMode="auto">
            <a:xfrm>
              <a:off x="13643" y="4874"/>
              <a:ext cx="42" cy="42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9" name="Oval 342"/>
            <p:cNvSpPr/>
            <p:nvPr/>
          </p:nvSpPr>
          <p:spPr bwMode="auto">
            <a:xfrm>
              <a:off x="13643" y="4958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0" name="Oval 343"/>
            <p:cNvSpPr/>
            <p:nvPr/>
          </p:nvSpPr>
          <p:spPr bwMode="auto">
            <a:xfrm>
              <a:off x="13643" y="504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1" name="Oval 344"/>
            <p:cNvSpPr/>
            <p:nvPr/>
          </p:nvSpPr>
          <p:spPr bwMode="auto">
            <a:xfrm>
              <a:off x="13643" y="512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2" name="Oval 345"/>
            <p:cNvSpPr/>
            <p:nvPr/>
          </p:nvSpPr>
          <p:spPr bwMode="auto">
            <a:xfrm>
              <a:off x="13643" y="521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3" name="Oval 346"/>
            <p:cNvSpPr/>
            <p:nvPr/>
          </p:nvSpPr>
          <p:spPr bwMode="auto">
            <a:xfrm>
              <a:off x="13643" y="5296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4" name="Oval 347"/>
            <p:cNvSpPr/>
            <p:nvPr/>
          </p:nvSpPr>
          <p:spPr bwMode="auto">
            <a:xfrm>
              <a:off x="13643" y="5381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" name="Oval 348"/>
            <p:cNvSpPr/>
            <p:nvPr/>
          </p:nvSpPr>
          <p:spPr bwMode="auto">
            <a:xfrm>
              <a:off x="13643" y="546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6" name="Oval 349"/>
            <p:cNvSpPr/>
            <p:nvPr/>
          </p:nvSpPr>
          <p:spPr bwMode="auto">
            <a:xfrm>
              <a:off x="13643" y="554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7" name="Oval 350"/>
            <p:cNvSpPr/>
            <p:nvPr/>
          </p:nvSpPr>
          <p:spPr bwMode="auto">
            <a:xfrm>
              <a:off x="13643" y="563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8" name="Oval 351"/>
            <p:cNvSpPr/>
            <p:nvPr/>
          </p:nvSpPr>
          <p:spPr bwMode="auto">
            <a:xfrm>
              <a:off x="13643" y="571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9" name="Oval 352"/>
            <p:cNvSpPr/>
            <p:nvPr/>
          </p:nvSpPr>
          <p:spPr bwMode="auto">
            <a:xfrm>
              <a:off x="13643" y="580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0" name="Oval 353"/>
            <p:cNvSpPr/>
            <p:nvPr/>
          </p:nvSpPr>
          <p:spPr bwMode="auto">
            <a:xfrm>
              <a:off x="13643" y="588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1" name="Oval 354"/>
            <p:cNvSpPr/>
            <p:nvPr/>
          </p:nvSpPr>
          <p:spPr bwMode="auto">
            <a:xfrm>
              <a:off x="13643" y="5970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2" name="Oval 355"/>
            <p:cNvSpPr/>
            <p:nvPr/>
          </p:nvSpPr>
          <p:spPr bwMode="auto">
            <a:xfrm>
              <a:off x="13643" y="6053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3" name="Oval 356"/>
            <p:cNvSpPr/>
            <p:nvPr/>
          </p:nvSpPr>
          <p:spPr bwMode="auto">
            <a:xfrm>
              <a:off x="13643" y="613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4" name="Oval 357"/>
            <p:cNvSpPr/>
            <p:nvPr/>
          </p:nvSpPr>
          <p:spPr bwMode="auto">
            <a:xfrm>
              <a:off x="13643" y="622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5" name="Oval 358"/>
            <p:cNvSpPr/>
            <p:nvPr/>
          </p:nvSpPr>
          <p:spPr bwMode="auto">
            <a:xfrm>
              <a:off x="13643" y="630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6" name="Oval 359"/>
            <p:cNvSpPr/>
            <p:nvPr/>
          </p:nvSpPr>
          <p:spPr bwMode="auto">
            <a:xfrm>
              <a:off x="13643" y="639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7" name="Oval 360"/>
            <p:cNvSpPr/>
            <p:nvPr/>
          </p:nvSpPr>
          <p:spPr bwMode="auto">
            <a:xfrm>
              <a:off x="13643" y="647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8" name="Oval 361"/>
            <p:cNvSpPr/>
            <p:nvPr/>
          </p:nvSpPr>
          <p:spPr bwMode="auto">
            <a:xfrm>
              <a:off x="13643" y="655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9" name="Freeform 362"/>
            <p:cNvSpPr/>
            <p:nvPr/>
          </p:nvSpPr>
          <p:spPr bwMode="auto">
            <a:xfrm>
              <a:off x="13638" y="6642"/>
              <a:ext cx="46" cy="46"/>
            </a:xfrm>
            <a:custGeom>
              <a:avLst/>
              <a:gdLst>
                <a:gd name="T0" fmla="*/ 4 w 7"/>
                <a:gd name="T1" fmla="*/ 7 h 7"/>
                <a:gd name="T2" fmla="*/ 0 w 7"/>
                <a:gd name="T3" fmla="*/ 3 h 7"/>
                <a:gd name="T4" fmla="*/ 4 w 7"/>
                <a:gd name="T5" fmla="*/ 0 h 7"/>
                <a:gd name="T6" fmla="*/ 7 w 7"/>
                <a:gd name="T7" fmla="*/ 3 h 7"/>
                <a:gd name="T8" fmla="*/ 4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4" y="7"/>
                  </a:moveTo>
                  <a:cubicBezTo>
                    <a:pt x="2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"/>
                    <a:pt x="5" y="7"/>
                    <a:pt x="4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0" name="Freeform 363"/>
            <p:cNvSpPr/>
            <p:nvPr/>
          </p:nvSpPr>
          <p:spPr bwMode="auto">
            <a:xfrm>
              <a:off x="13623" y="6719"/>
              <a:ext cx="46" cy="53"/>
            </a:xfrm>
            <a:custGeom>
              <a:avLst/>
              <a:gdLst>
                <a:gd name="T0" fmla="*/ 2 w 7"/>
                <a:gd name="T1" fmla="*/ 7 h 8"/>
                <a:gd name="T2" fmla="*/ 0 w 7"/>
                <a:gd name="T3" fmla="*/ 3 h 8"/>
                <a:gd name="T4" fmla="*/ 4 w 7"/>
                <a:gd name="T5" fmla="*/ 1 h 8"/>
                <a:gd name="T6" fmla="*/ 7 w 7"/>
                <a:gd name="T7" fmla="*/ 5 h 8"/>
                <a:gd name="T8" fmla="*/ 2 w 7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2" y="7"/>
                  </a:move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6" y="1"/>
                    <a:pt x="7" y="3"/>
                    <a:pt x="7" y="5"/>
                  </a:cubicBezTo>
                  <a:cubicBezTo>
                    <a:pt x="6" y="7"/>
                    <a:pt x="4" y="8"/>
                    <a:pt x="2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1" name="Freeform 364"/>
            <p:cNvSpPr/>
            <p:nvPr/>
          </p:nvSpPr>
          <p:spPr bwMode="auto">
            <a:xfrm>
              <a:off x="13580" y="6798"/>
              <a:ext cx="51" cy="43"/>
            </a:xfrm>
            <a:custGeom>
              <a:avLst/>
              <a:gdLst>
                <a:gd name="T0" fmla="*/ 2 w 8"/>
                <a:gd name="T1" fmla="*/ 6 h 7"/>
                <a:gd name="T2" fmla="*/ 1 w 8"/>
                <a:gd name="T3" fmla="*/ 1 h 7"/>
                <a:gd name="T4" fmla="*/ 6 w 8"/>
                <a:gd name="T5" fmla="*/ 1 h 7"/>
                <a:gd name="T6" fmla="*/ 7 w 8"/>
                <a:gd name="T7" fmla="*/ 5 h 7"/>
                <a:gd name="T8" fmla="*/ 2 w 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1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6" y="7"/>
                    <a:pt x="4" y="7"/>
                    <a:pt x="2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2" name="Freeform 365"/>
            <p:cNvSpPr/>
            <p:nvPr/>
          </p:nvSpPr>
          <p:spPr bwMode="auto">
            <a:xfrm>
              <a:off x="13522" y="6856"/>
              <a:ext cx="51" cy="51"/>
            </a:xfrm>
            <a:custGeom>
              <a:avLst/>
              <a:gdLst>
                <a:gd name="T0" fmla="*/ 1 w 8"/>
                <a:gd name="T1" fmla="*/ 6 h 8"/>
                <a:gd name="T2" fmla="*/ 2 w 8"/>
                <a:gd name="T3" fmla="*/ 1 h 8"/>
                <a:gd name="T4" fmla="*/ 7 w 8"/>
                <a:gd name="T5" fmla="*/ 2 h 8"/>
                <a:gd name="T6" fmla="*/ 6 w 8"/>
                <a:gd name="T7" fmla="*/ 6 h 8"/>
                <a:gd name="T8" fmla="*/ 1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6"/>
                  </a:move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3"/>
                    <a:pt x="8" y="5"/>
                    <a:pt x="6" y="6"/>
                  </a:cubicBezTo>
                  <a:cubicBezTo>
                    <a:pt x="5" y="8"/>
                    <a:pt x="2" y="7"/>
                    <a:pt x="1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3" name="Freeform 366"/>
            <p:cNvSpPr/>
            <p:nvPr/>
          </p:nvSpPr>
          <p:spPr bwMode="auto">
            <a:xfrm>
              <a:off x="13449" y="6895"/>
              <a:ext cx="53" cy="51"/>
            </a:xfrm>
            <a:custGeom>
              <a:avLst/>
              <a:gdLst>
                <a:gd name="T0" fmla="*/ 1 w 8"/>
                <a:gd name="T1" fmla="*/ 5 h 8"/>
                <a:gd name="T2" fmla="*/ 3 w 8"/>
                <a:gd name="T3" fmla="*/ 1 h 8"/>
                <a:gd name="T4" fmla="*/ 7 w 8"/>
                <a:gd name="T5" fmla="*/ 3 h 8"/>
                <a:gd name="T6" fmla="*/ 5 w 8"/>
                <a:gd name="T7" fmla="*/ 7 h 8"/>
                <a:gd name="T8" fmla="*/ 1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5"/>
                  </a:moveTo>
                  <a:cubicBezTo>
                    <a:pt x="0" y="3"/>
                    <a:pt x="1" y="1"/>
                    <a:pt x="3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8" y="4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4" name="Freeform 367"/>
            <p:cNvSpPr/>
            <p:nvPr/>
          </p:nvSpPr>
          <p:spPr bwMode="auto">
            <a:xfrm>
              <a:off x="13372" y="6914"/>
              <a:ext cx="46" cy="46"/>
            </a:xfrm>
            <a:custGeom>
              <a:avLst/>
              <a:gdLst>
                <a:gd name="T0" fmla="*/ 0 w 7"/>
                <a:gd name="T1" fmla="*/ 4 h 7"/>
                <a:gd name="T2" fmla="*/ 3 w 7"/>
                <a:gd name="T3" fmla="*/ 1 h 7"/>
                <a:gd name="T4" fmla="*/ 7 w 7"/>
                <a:gd name="T5" fmla="*/ 4 h 7"/>
                <a:gd name="T6" fmla="*/ 4 w 7"/>
                <a:gd name="T7" fmla="*/ 7 h 7"/>
                <a:gd name="T8" fmla="*/ 0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1" y="1"/>
                    <a:pt x="3" y="1"/>
                  </a:cubicBezTo>
                  <a:cubicBezTo>
                    <a:pt x="5" y="0"/>
                    <a:pt x="6" y="2"/>
                    <a:pt x="7" y="4"/>
                  </a:cubicBezTo>
                  <a:cubicBezTo>
                    <a:pt x="7" y="5"/>
                    <a:pt x="6" y="7"/>
                    <a:pt x="4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5" name="Oval 368"/>
            <p:cNvSpPr/>
            <p:nvPr/>
          </p:nvSpPr>
          <p:spPr bwMode="auto">
            <a:xfrm>
              <a:off x="1329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6" name="Oval 369"/>
            <p:cNvSpPr/>
            <p:nvPr/>
          </p:nvSpPr>
          <p:spPr bwMode="auto">
            <a:xfrm>
              <a:off x="1320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7" name="Rectangle 370"/>
            <p:cNvSpPr/>
            <p:nvPr/>
          </p:nvSpPr>
          <p:spPr bwMode="auto">
            <a:xfrm>
              <a:off x="12781" y="6999"/>
              <a:ext cx="58" cy="66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8" name="Rectangle 371"/>
            <p:cNvSpPr/>
            <p:nvPr/>
          </p:nvSpPr>
          <p:spPr bwMode="auto">
            <a:xfrm>
              <a:off x="12870" y="6922"/>
              <a:ext cx="58" cy="143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9" name="Rectangle 372"/>
            <p:cNvSpPr/>
            <p:nvPr/>
          </p:nvSpPr>
          <p:spPr bwMode="auto">
            <a:xfrm>
              <a:off x="12960" y="6876"/>
              <a:ext cx="58" cy="188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0" name="Freeform 373"/>
            <p:cNvSpPr/>
            <p:nvPr/>
          </p:nvSpPr>
          <p:spPr bwMode="auto">
            <a:xfrm>
              <a:off x="12677" y="6740"/>
              <a:ext cx="457" cy="467"/>
            </a:xfrm>
            <a:custGeom>
              <a:avLst/>
              <a:gdLst>
                <a:gd name="T0" fmla="*/ 35 w 69"/>
                <a:gd name="T1" fmla="*/ 70 h 70"/>
                <a:gd name="T2" fmla="*/ 0 w 69"/>
                <a:gd name="T3" fmla="*/ 35 h 70"/>
                <a:gd name="T4" fmla="*/ 35 w 69"/>
                <a:gd name="T5" fmla="*/ 0 h 70"/>
                <a:gd name="T6" fmla="*/ 69 w 69"/>
                <a:gd name="T7" fmla="*/ 35 h 70"/>
                <a:gd name="T8" fmla="*/ 35 w 69"/>
                <a:gd name="T9" fmla="*/ 70 h 70"/>
                <a:gd name="T10" fmla="*/ 35 w 69"/>
                <a:gd name="T11" fmla="*/ 6 h 70"/>
                <a:gd name="T12" fmla="*/ 6 w 69"/>
                <a:gd name="T13" fmla="*/ 35 h 70"/>
                <a:gd name="T14" fmla="*/ 35 w 69"/>
                <a:gd name="T15" fmla="*/ 64 h 70"/>
                <a:gd name="T16" fmla="*/ 63 w 69"/>
                <a:gd name="T17" fmla="*/ 35 h 70"/>
                <a:gd name="T18" fmla="*/ 35 w 69"/>
                <a:gd name="T19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5" y="70"/>
                  </a:moveTo>
                  <a:cubicBezTo>
                    <a:pt x="16" y="70"/>
                    <a:pt x="0" y="54"/>
                    <a:pt x="0" y="35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54" y="0"/>
                    <a:pt x="69" y="16"/>
                    <a:pt x="69" y="35"/>
                  </a:cubicBezTo>
                  <a:cubicBezTo>
                    <a:pt x="69" y="54"/>
                    <a:pt x="54" y="70"/>
                    <a:pt x="35" y="70"/>
                  </a:cubicBezTo>
                  <a:close/>
                  <a:moveTo>
                    <a:pt x="35" y="6"/>
                  </a:moveTo>
                  <a:cubicBezTo>
                    <a:pt x="19" y="6"/>
                    <a:pt x="6" y="19"/>
                    <a:pt x="6" y="35"/>
                  </a:cubicBezTo>
                  <a:cubicBezTo>
                    <a:pt x="6" y="51"/>
                    <a:pt x="19" y="64"/>
                    <a:pt x="35" y="64"/>
                  </a:cubicBezTo>
                  <a:cubicBezTo>
                    <a:pt x="50" y="64"/>
                    <a:pt x="63" y="51"/>
                    <a:pt x="63" y="35"/>
                  </a:cubicBezTo>
                  <a:cubicBezTo>
                    <a:pt x="63" y="19"/>
                    <a:pt x="50" y="6"/>
                    <a:pt x="35" y="6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548" name="组合 547"/>
          <p:cNvGrpSpPr/>
          <p:nvPr/>
        </p:nvGrpSpPr>
        <p:grpSpPr>
          <a:xfrm>
            <a:off x="6112510" y="2369820"/>
            <a:ext cx="4987290" cy="3525520"/>
            <a:chOff x="5402" y="3594"/>
            <a:chExt cx="8398" cy="3612"/>
          </a:xfrm>
        </p:grpSpPr>
        <p:sp>
          <p:nvSpPr>
            <p:cNvPr id="549" name="Freeform 107"/>
            <p:cNvSpPr/>
            <p:nvPr/>
          </p:nvSpPr>
          <p:spPr bwMode="auto">
            <a:xfrm>
              <a:off x="13134" y="6734"/>
              <a:ext cx="124" cy="128"/>
            </a:xfrm>
            <a:custGeom>
              <a:avLst/>
              <a:gdLst>
                <a:gd name="T0" fmla="*/ 18 w 19"/>
                <a:gd name="T1" fmla="*/ 15 h 20"/>
                <a:gd name="T2" fmla="*/ 19 w 19"/>
                <a:gd name="T3" fmla="*/ 13 h 20"/>
                <a:gd name="T4" fmla="*/ 17 w 19"/>
                <a:gd name="T5" fmla="*/ 11 h 20"/>
                <a:gd name="T6" fmla="*/ 17 w 19"/>
                <a:gd name="T7" fmla="*/ 9 h 20"/>
                <a:gd name="T8" fmla="*/ 19 w 19"/>
                <a:gd name="T9" fmla="*/ 7 h 20"/>
                <a:gd name="T10" fmla="*/ 18 w 19"/>
                <a:gd name="T11" fmla="*/ 5 h 20"/>
                <a:gd name="T12" fmla="*/ 15 w 19"/>
                <a:gd name="T13" fmla="*/ 5 h 20"/>
                <a:gd name="T14" fmla="*/ 14 w 19"/>
                <a:gd name="T15" fmla="*/ 4 h 20"/>
                <a:gd name="T16" fmla="*/ 14 w 19"/>
                <a:gd name="T17" fmla="*/ 1 h 20"/>
                <a:gd name="T18" fmla="*/ 12 w 19"/>
                <a:gd name="T19" fmla="*/ 0 h 20"/>
                <a:gd name="T20" fmla="*/ 10 w 19"/>
                <a:gd name="T21" fmla="*/ 2 h 20"/>
                <a:gd name="T22" fmla="*/ 8 w 19"/>
                <a:gd name="T23" fmla="*/ 2 h 20"/>
                <a:gd name="T24" fmla="*/ 7 w 19"/>
                <a:gd name="T25" fmla="*/ 0 h 20"/>
                <a:gd name="T26" fmla="*/ 4 w 19"/>
                <a:gd name="T27" fmla="*/ 1 h 20"/>
                <a:gd name="T28" fmla="*/ 5 w 19"/>
                <a:gd name="T29" fmla="*/ 4 h 20"/>
                <a:gd name="T30" fmla="*/ 3 w 19"/>
                <a:gd name="T31" fmla="*/ 5 h 20"/>
                <a:gd name="T32" fmla="*/ 0 w 19"/>
                <a:gd name="T33" fmla="*/ 5 h 20"/>
                <a:gd name="T34" fmla="*/ 0 w 19"/>
                <a:gd name="T35" fmla="*/ 7 h 20"/>
                <a:gd name="T36" fmla="*/ 2 w 19"/>
                <a:gd name="T37" fmla="*/ 9 h 20"/>
                <a:gd name="T38" fmla="*/ 2 w 19"/>
                <a:gd name="T39" fmla="*/ 11 h 20"/>
                <a:gd name="T40" fmla="*/ 0 w 19"/>
                <a:gd name="T41" fmla="*/ 13 h 20"/>
                <a:gd name="T42" fmla="*/ 1 w 19"/>
                <a:gd name="T43" fmla="*/ 15 h 20"/>
                <a:gd name="T44" fmla="*/ 3 w 19"/>
                <a:gd name="T45" fmla="*/ 15 h 20"/>
                <a:gd name="T46" fmla="*/ 5 w 19"/>
                <a:gd name="T47" fmla="*/ 16 h 20"/>
                <a:gd name="T48" fmla="*/ 4 w 19"/>
                <a:gd name="T49" fmla="*/ 19 h 20"/>
                <a:gd name="T50" fmla="*/ 7 w 19"/>
                <a:gd name="T51" fmla="*/ 20 h 20"/>
                <a:gd name="T52" fmla="*/ 9 w 19"/>
                <a:gd name="T53" fmla="*/ 18 h 20"/>
                <a:gd name="T54" fmla="*/ 10 w 19"/>
                <a:gd name="T55" fmla="*/ 18 h 20"/>
                <a:gd name="T56" fmla="*/ 12 w 19"/>
                <a:gd name="T57" fmla="*/ 20 h 20"/>
                <a:gd name="T58" fmla="*/ 14 w 19"/>
                <a:gd name="T59" fmla="*/ 19 h 20"/>
                <a:gd name="T60" fmla="*/ 14 w 19"/>
                <a:gd name="T61" fmla="*/ 16 h 20"/>
                <a:gd name="T62" fmla="*/ 15 w 19"/>
                <a:gd name="T63" fmla="*/ 15 h 20"/>
                <a:gd name="T64" fmla="*/ 18 w 19"/>
                <a:gd name="T65" fmla="*/ 15 h 20"/>
                <a:gd name="T66" fmla="*/ 8 w 19"/>
                <a:gd name="T67" fmla="*/ 13 h 20"/>
                <a:gd name="T68" fmla="*/ 6 w 19"/>
                <a:gd name="T69" fmla="*/ 9 h 20"/>
                <a:gd name="T70" fmla="*/ 11 w 19"/>
                <a:gd name="T71" fmla="*/ 6 h 20"/>
                <a:gd name="T72" fmla="*/ 13 w 19"/>
                <a:gd name="T73" fmla="*/ 11 h 20"/>
                <a:gd name="T74" fmla="*/ 8 w 19"/>
                <a:gd name="T75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" h="20">
                  <a:moveTo>
                    <a:pt x="18" y="15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9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4"/>
                    <a:pt x="14" y="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5"/>
                    <a:pt x="3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6"/>
                    <a:pt x="5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10" y="18"/>
                    <a:pt x="10" y="18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5"/>
                    <a:pt x="15" y="15"/>
                  </a:cubicBezTo>
                  <a:lnTo>
                    <a:pt x="18" y="15"/>
                  </a:lnTo>
                  <a:close/>
                  <a:moveTo>
                    <a:pt x="8" y="13"/>
                  </a:moveTo>
                  <a:cubicBezTo>
                    <a:pt x="6" y="13"/>
                    <a:pt x="5" y="10"/>
                    <a:pt x="6" y="9"/>
                  </a:cubicBezTo>
                  <a:cubicBezTo>
                    <a:pt x="7" y="7"/>
                    <a:pt x="9" y="6"/>
                    <a:pt x="11" y="6"/>
                  </a:cubicBezTo>
                  <a:cubicBezTo>
                    <a:pt x="13" y="7"/>
                    <a:pt x="14" y="9"/>
                    <a:pt x="13" y="11"/>
                  </a:cubicBezTo>
                  <a:cubicBezTo>
                    <a:pt x="12" y="13"/>
                    <a:pt x="10" y="14"/>
                    <a:pt x="8" y="13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0" name="Freeform 108"/>
            <p:cNvSpPr/>
            <p:nvPr/>
          </p:nvSpPr>
          <p:spPr bwMode="auto">
            <a:xfrm>
              <a:off x="5757" y="3807"/>
              <a:ext cx="186" cy="188"/>
            </a:xfrm>
            <a:custGeom>
              <a:avLst/>
              <a:gdLst>
                <a:gd name="T0" fmla="*/ 23 w 29"/>
                <a:gd name="T1" fmla="*/ 26 h 29"/>
                <a:gd name="T2" fmla="*/ 26 w 29"/>
                <a:gd name="T3" fmla="*/ 24 h 29"/>
                <a:gd name="T4" fmla="*/ 24 w 29"/>
                <a:gd name="T5" fmla="*/ 20 h 29"/>
                <a:gd name="T6" fmla="*/ 25 w 29"/>
                <a:gd name="T7" fmla="*/ 18 h 29"/>
                <a:gd name="T8" fmla="*/ 29 w 29"/>
                <a:gd name="T9" fmla="*/ 17 h 29"/>
                <a:gd name="T10" fmla="*/ 29 w 29"/>
                <a:gd name="T11" fmla="*/ 13 h 29"/>
                <a:gd name="T12" fmla="*/ 25 w 29"/>
                <a:gd name="T13" fmla="*/ 12 h 29"/>
                <a:gd name="T14" fmla="*/ 24 w 29"/>
                <a:gd name="T15" fmla="*/ 10 h 29"/>
                <a:gd name="T16" fmla="*/ 26 w 29"/>
                <a:gd name="T17" fmla="*/ 6 h 29"/>
                <a:gd name="T18" fmla="*/ 24 w 29"/>
                <a:gd name="T19" fmla="*/ 3 h 29"/>
                <a:gd name="T20" fmla="*/ 20 w 29"/>
                <a:gd name="T21" fmla="*/ 5 h 29"/>
                <a:gd name="T22" fmla="*/ 18 w 29"/>
                <a:gd name="T23" fmla="*/ 4 h 29"/>
                <a:gd name="T24" fmla="*/ 17 w 29"/>
                <a:gd name="T25" fmla="*/ 0 h 29"/>
                <a:gd name="T26" fmla="*/ 13 w 29"/>
                <a:gd name="T27" fmla="*/ 0 h 29"/>
                <a:gd name="T28" fmla="*/ 12 w 29"/>
                <a:gd name="T29" fmla="*/ 4 h 29"/>
                <a:gd name="T30" fmla="*/ 10 w 29"/>
                <a:gd name="T31" fmla="*/ 5 h 29"/>
                <a:gd name="T32" fmla="*/ 6 w 29"/>
                <a:gd name="T33" fmla="*/ 3 h 29"/>
                <a:gd name="T34" fmla="*/ 4 w 29"/>
                <a:gd name="T35" fmla="*/ 5 h 29"/>
                <a:gd name="T36" fmla="*/ 5 w 29"/>
                <a:gd name="T37" fmla="*/ 9 h 29"/>
                <a:gd name="T38" fmla="*/ 4 w 29"/>
                <a:gd name="T39" fmla="*/ 11 h 29"/>
                <a:gd name="T40" fmla="*/ 0 w 29"/>
                <a:gd name="T41" fmla="*/ 12 h 29"/>
                <a:gd name="T42" fmla="*/ 0 w 29"/>
                <a:gd name="T43" fmla="*/ 16 h 29"/>
                <a:gd name="T44" fmla="*/ 4 w 29"/>
                <a:gd name="T45" fmla="*/ 17 h 29"/>
                <a:gd name="T46" fmla="*/ 5 w 29"/>
                <a:gd name="T47" fmla="*/ 19 h 29"/>
                <a:gd name="T48" fmla="*/ 3 w 29"/>
                <a:gd name="T49" fmla="*/ 23 h 29"/>
                <a:gd name="T50" fmla="*/ 5 w 29"/>
                <a:gd name="T51" fmla="*/ 25 h 29"/>
                <a:gd name="T52" fmla="*/ 9 w 29"/>
                <a:gd name="T53" fmla="*/ 24 h 29"/>
                <a:gd name="T54" fmla="*/ 11 w 29"/>
                <a:gd name="T55" fmla="*/ 25 h 29"/>
                <a:gd name="T56" fmla="*/ 12 w 29"/>
                <a:gd name="T57" fmla="*/ 29 h 29"/>
                <a:gd name="T58" fmla="*/ 16 w 29"/>
                <a:gd name="T59" fmla="*/ 29 h 29"/>
                <a:gd name="T60" fmla="*/ 17 w 29"/>
                <a:gd name="T61" fmla="*/ 25 h 29"/>
                <a:gd name="T62" fmla="*/ 20 w 29"/>
                <a:gd name="T63" fmla="*/ 24 h 29"/>
                <a:gd name="T64" fmla="*/ 23 w 29"/>
                <a:gd name="T65" fmla="*/ 26 h 29"/>
                <a:gd name="T66" fmla="*/ 11 w 29"/>
                <a:gd name="T67" fmla="*/ 18 h 29"/>
                <a:gd name="T68" fmla="*/ 11 w 29"/>
                <a:gd name="T69" fmla="*/ 11 h 29"/>
                <a:gd name="T70" fmla="*/ 19 w 29"/>
                <a:gd name="T71" fmla="*/ 11 h 29"/>
                <a:gd name="T72" fmla="*/ 18 w 29"/>
                <a:gd name="T73" fmla="*/ 18 h 29"/>
                <a:gd name="T74" fmla="*/ 11 w 29"/>
                <a:gd name="T75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" h="29">
                  <a:moveTo>
                    <a:pt x="23" y="26"/>
                  </a:moveTo>
                  <a:cubicBezTo>
                    <a:pt x="26" y="24"/>
                    <a:pt x="26" y="24"/>
                    <a:pt x="26" y="24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19"/>
                    <a:pt x="25" y="19"/>
                    <a:pt x="25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1"/>
                    <a:pt x="25" y="10"/>
                    <a:pt x="24" y="1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4"/>
                    <a:pt x="18" y="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0" y="5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10"/>
                    <a:pt x="4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5" y="19"/>
                    <a:pt x="5" y="19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4"/>
                    <a:pt x="10" y="24"/>
                    <a:pt x="11" y="25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8" y="25"/>
                    <a:pt x="19" y="24"/>
                    <a:pt x="20" y="24"/>
                  </a:cubicBezTo>
                  <a:lnTo>
                    <a:pt x="23" y="26"/>
                  </a:lnTo>
                  <a:close/>
                  <a:moveTo>
                    <a:pt x="11" y="18"/>
                  </a:moveTo>
                  <a:cubicBezTo>
                    <a:pt x="9" y="16"/>
                    <a:pt x="9" y="12"/>
                    <a:pt x="11" y="11"/>
                  </a:cubicBezTo>
                  <a:cubicBezTo>
                    <a:pt x="13" y="9"/>
                    <a:pt x="17" y="9"/>
                    <a:pt x="19" y="11"/>
                  </a:cubicBezTo>
                  <a:cubicBezTo>
                    <a:pt x="21" y="13"/>
                    <a:pt x="20" y="16"/>
                    <a:pt x="18" y="18"/>
                  </a:cubicBezTo>
                  <a:cubicBezTo>
                    <a:pt x="16" y="20"/>
                    <a:pt x="13" y="20"/>
                    <a:pt x="11" y="18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1" name="Freeform 109"/>
            <p:cNvSpPr/>
            <p:nvPr/>
          </p:nvSpPr>
          <p:spPr bwMode="auto">
            <a:xfrm>
              <a:off x="5646" y="3969"/>
              <a:ext cx="97" cy="92"/>
            </a:xfrm>
            <a:custGeom>
              <a:avLst/>
              <a:gdLst>
                <a:gd name="T0" fmla="*/ 12 w 15"/>
                <a:gd name="T1" fmla="*/ 13 h 14"/>
                <a:gd name="T2" fmla="*/ 13 w 15"/>
                <a:gd name="T3" fmla="*/ 12 h 14"/>
                <a:gd name="T4" fmla="*/ 12 w 15"/>
                <a:gd name="T5" fmla="*/ 10 h 14"/>
                <a:gd name="T6" fmla="*/ 13 w 15"/>
                <a:gd name="T7" fmla="*/ 9 h 14"/>
                <a:gd name="T8" fmla="*/ 15 w 15"/>
                <a:gd name="T9" fmla="*/ 8 h 14"/>
                <a:gd name="T10" fmla="*/ 15 w 15"/>
                <a:gd name="T11" fmla="*/ 6 h 14"/>
                <a:gd name="T12" fmla="*/ 13 w 15"/>
                <a:gd name="T13" fmla="*/ 6 h 14"/>
                <a:gd name="T14" fmla="*/ 12 w 15"/>
                <a:gd name="T15" fmla="*/ 5 h 14"/>
                <a:gd name="T16" fmla="*/ 14 w 15"/>
                <a:gd name="T17" fmla="*/ 3 h 14"/>
                <a:gd name="T18" fmla="*/ 12 w 15"/>
                <a:gd name="T19" fmla="*/ 2 h 14"/>
                <a:gd name="T20" fmla="*/ 10 w 15"/>
                <a:gd name="T21" fmla="*/ 2 h 14"/>
                <a:gd name="T22" fmla="*/ 9 w 15"/>
                <a:gd name="T23" fmla="*/ 2 h 14"/>
                <a:gd name="T24" fmla="*/ 9 w 15"/>
                <a:gd name="T25" fmla="*/ 0 h 14"/>
                <a:gd name="T26" fmla="*/ 7 w 15"/>
                <a:gd name="T27" fmla="*/ 0 h 14"/>
                <a:gd name="T28" fmla="*/ 6 w 15"/>
                <a:gd name="T29" fmla="*/ 2 h 14"/>
                <a:gd name="T30" fmla="*/ 5 w 15"/>
                <a:gd name="T31" fmla="*/ 2 h 14"/>
                <a:gd name="T32" fmla="*/ 3 w 15"/>
                <a:gd name="T33" fmla="*/ 1 h 14"/>
                <a:gd name="T34" fmla="*/ 2 w 15"/>
                <a:gd name="T35" fmla="*/ 2 h 14"/>
                <a:gd name="T36" fmla="*/ 3 w 15"/>
                <a:gd name="T37" fmla="*/ 4 h 14"/>
                <a:gd name="T38" fmla="*/ 2 w 15"/>
                <a:gd name="T39" fmla="*/ 5 h 14"/>
                <a:gd name="T40" fmla="*/ 0 w 15"/>
                <a:gd name="T41" fmla="*/ 6 h 14"/>
                <a:gd name="T42" fmla="*/ 0 w 15"/>
                <a:gd name="T43" fmla="*/ 8 h 14"/>
                <a:gd name="T44" fmla="*/ 2 w 15"/>
                <a:gd name="T45" fmla="*/ 8 h 14"/>
                <a:gd name="T46" fmla="*/ 3 w 15"/>
                <a:gd name="T47" fmla="*/ 9 h 14"/>
                <a:gd name="T48" fmla="*/ 2 w 15"/>
                <a:gd name="T49" fmla="*/ 11 h 14"/>
                <a:gd name="T50" fmla="*/ 3 w 15"/>
                <a:gd name="T51" fmla="*/ 13 h 14"/>
                <a:gd name="T52" fmla="*/ 5 w 15"/>
                <a:gd name="T53" fmla="*/ 12 h 14"/>
                <a:gd name="T54" fmla="*/ 6 w 15"/>
                <a:gd name="T55" fmla="*/ 12 h 14"/>
                <a:gd name="T56" fmla="*/ 6 w 15"/>
                <a:gd name="T57" fmla="*/ 14 h 14"/>
                <a:gd name="T58" fmla="*/ 8 w 15"/>
                <a:gd name="T59" fmla="*/ 14 h 14"/>
                <a:gd name="T60" fmla="*/ 9 w 15"/>
                <a:gd name="T61" fmla="*/ 12 h 14"/>
                <a:gd name="T62" fmla="*/ 10 w 15"/>
                <a:gd name="T63" fmla="*/ 12 h 14"/>
                <a:gd name="T64" fmla="*/ 12 w 15"/>
                <a:gd name="T65" fmla="*/ 13 h 14"/>
                <a:gd name="T66" fmla="*/ 6 w 15"/>
                <a:gd name="T67" fmla="*/ 9 h 14"/>
                <a:gd name="T68" fmla="*/ 6 w 15"/>
                <a:gd name="T69" fmla="*/ 5 h 14"/>
                <a:gd name="T70" fmla="*/ 10 w 15"/>
                <a:gd name="T71" fmla="*/ 5 h 14"/>
                <a:gd name="T72" fmla="*/ 9 w 15"/>
                <a:gd name="T73" fmla="*/ 9 h 14"/>
                <a:gd name="T74" fmla="*/ 6 w 15"/>
                <a:gd name="T7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" h="14">
                  <a:moveTo>
                    <a:pt x="12" y="13"/>
                  </a:moveTo>
                  <a:cubicBezTo>
                    <a:pt x="13" y="12"/>
                    <a:pt x="13" y="12"/>
                    <a:pt x="13" y="1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3" y="9"/>
                    <a:pt x="13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2" y="5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lnTo>
                    <a:pt x="12" y="13"/>
                  </a:lnTo>
                  <a:close/>
                  <a:moveTo>
                    <a:pt x="6" y="9"/>
                  </a:moveTo>
                  <a:cubicBezTo>
                    <a:pt x="5" y="8"/>
                    <a:pt x="5" y="6"/>
                    <a:pt x="6" y="5"/>
                  </a:cubicBezTo>
                  <a:cubicBezTo>
                    <a:pt x="7" y="4"/>
                    <a:pt x="9" y="4"/>
                    <a:pt x="10" y="5"/>
                  </a:cubicBezTo>
                  <a:cubicBezTo>
                    <a:pt x="11" y="6"/>
                    <a:pt x="10" y="8"/>
                    <a:pt x="9" y="9"/>
                  </a:cubicBezTo>
                  <a:cubicBezTo>
                    <a:pt x="8" y="10"/>
                    <a:pt x="7" y="10"/>
                    <a:pt x="6" y="9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2" name="Line 110"/>
            <p:cNvSpPr/>
            <p:nvPr/>
          </p:nvSpPr>
          <p:spPr bwMode="auto">
            <a:xfrm>
              <a:off x="12651" y="7051"/>
              <a:ext cx="0" cy="0"/>
            </a:xfrm>
            <a:prstGeom prst="line">
              <a:avLst/>
            </a:prstGeom>
            <a:solidFill>
              <a:srgbClr val="4A7CC6"/>
            </a:solidFill>
            <a:ln w="34925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3" name="Freeform 111"/>
            <p:cNvSpPr/>
            <p:nvPr/>
          </p:nvSpPr>
          <p:spPr bwMode="auto">
            <a:xfrm>
              <a:off x="5402" y="3594"/>
              <a:ext cx="8398" cy="3483"/>
            </a:xfrm>
            <a:custGeom>
              <a:avLst/>
              <a:gdLst>
                <a:gd name="T0" fmla="*/ 1236 w 1302"/>
                <a:gd name="T1" fmla="*/ 538 h 538"/>
                <a:gd name="T2" fmla="*/ 1201 w 1302"/>
                <a:gd name="T3" fmla="*/ 538 h 538"/>
                <a:gd name="T4" fmla="*/ 1201 w 1302"/>
                <a:gd name="T5" fmla="*/ 530 h 538"/>
                <a:gd name="T6" fmla="*/ 1236 w 1302"/>
                <a:gd name="T7" fmla="*/ 530 h 538"/>
                <a:gd name="T8" fmla="*/ 1294 w 1302"/>
                <a:gd name="T9" fmla="*/ 472 h 538"/>
                <a:gd name="T10" fmla="*/ 1294 w 1302"/>
                <a:gd name="T11" fmla="*/ 67 h 538"/>
                <a:gd name="T12" fmla="*/ 1236 w 1302"/>
                <a:gd name="T13" fmla="*/ 8 h 538"/>
                <a:gd name="T14" fmla="*/ 66 w 1302"/>
                <a:gd name="T15" fmla="*/ 8 h 538"/>
                <a:gd name="T16" fmla="*/ 8 w 1302"/>
                <a:gd name="T17" fmla="*/ 67 h 538"/>
                <a:gd name="T18" fmla="*/ 8 w 1302"/>
                <a:gd name="T19" fmla="*/ 472 h 538"/>
                <a:gd name="T20" fmla="*/ 66 w 1302"/>
                <a:gd name="T21" fmla="*/ 530 h 538"/>
                <a:gd name="T22" fmla="*/ 1124 w 1302"/>
                <a:gd name="T23" fmla="*/ 530 h 538"/>
                <a:gd name="T24" fmla="*/ 1124 w 1302"/>
                <a:gd name="T25" fmla="*/ 538 h 538"/>
                <a:gd name="T26" fmla="*/ 66 w 1302"/>
                <a:gd name="T27" fmla="*/ 538 h 538"/>
                <a:gd name="T28" fmla="*/ 0 w 1302"/>
                <a:gd name="T29" fmla="*/ 472 h 538"/>
                <a:gd name="T30" fmla="*/ 0 w 1302"/>
                <a:gd name="T31" fmla="*/ 67 h 538"/>
                <a:gd name="T32" fmla="*/ 66 w 1302"/>
                <a:gd name="T33" fmla="*/ 0 h 538"/>
                <a:gd name="T34" fmla="*/ 1236 w 1302"/>
                <a:gd name="T35" fmla="*/ 0 h 538"/>
                <a:gd name="T36" fmla="*/ 1302 w 1302"/>
                <a:gd name="T37" fmla="*/ 67 h 538"/>
                <a:gd name="T38" fmla="*/ 1302 w 1302"/>
                <a:gd name="T39" fmla="*/ 472 h 538"/>
                <a:gd name="T40" fmla="*/ 1236 w 1302"/>
                <a:gd name="T41" fmla="*/ 53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2" h="538">
                  <a:moveTo>
                    <a:pt x="1236" y="538"/>
                  </a:moveTo>
                  <a:cubicBezTo>
                    <a:pt x="1201" y="538"/>
                    <a:pt x="1201" y="538"/>
                    <a:pt x="1201" y="538"/>
                  </a:cubicBezTo>
                  <a:cubicBezTo>
                    <a:pt x="1201" y="530"/>
                    <a:pt x="1201" y="530"/>
                    <a:pt x="1201" y="530"/>
                  </a:cubicBezTo>
                  <a:cubicBezTo>
                    <a:pt x="1236" y="530"/>
                    <a:pt x="1236" y="530"/>
                    <a:pt x="1236" y="530"/>
                  </a:cubicBezTo>
                  <a:cubicBezTo>
                    <a:pt x="1268" y="530"/>
                    <a:pt x="1294" y="504"/>
                    <a:pt x="1294" y="472"/>
                  </a:cubicBezTo>
                  <a:cubicBezTo>
                    <a:pt x="1294" y="67"/>
                    <a:pt x="1294" y="67"/>
                    <a:pt x="1294" y="67"/>
                  </a:cubicBezTo>
                  <a:cubicBezTo>
                    <a:pt x="1294" y="35"/>
                    <a:pt x="1268" y="8"/>
                    <a:pt x="123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34" y="8"/>
                    <a:pt x="8" y="35"/>
                    <a:pt x="8" y="67"/>
                  </a:cubicBezTo>
                  <a:cubicBezTo>
                    <a:pt x="8" y="472"/>
                    <a:pt x="8" y="472"/>
                    <a:pt x="8" y="472"/>
                  </a:cubicBezTo>
                  <a:cubicBezTo>
                    <a:pt x="8" y="504"/>
                    <a:pt x="34" y="530"/>
                    <a:pt x="66" y="530"/>
                  </a:cubicBezTo>
                  <a:cubicBezTo>
                    <a:pt x="1124" y="530"/>
                    <a:pt x="1124" y="530"/>
                    <a:pt x="1124" y="530"/>
                  </a:cubicBezTo>
                  <a:cubicBezTo>
                    <a:pt x="1124" y="538"/>
                    <a:pt x="1124" y="538"/>
                    <a:pt x="1124" y="538"/>
                  </a:cubicBezTo>
                  <a:cubicBezTo>
                    <a:pt x="66" y="538"/>
                    <a:pt x="66" y="538"/>
                    <a:pt x="66" y="538"/>
                  </a:cubicBezTo>
                  <a:cubicBezTo>
                    <a:pt x="30" y="538"/>
                    <a:pt x="0" y="508"/>
                    <a:pt x="0" y="472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30"/>
                    <a:pt x="30" y="0"/>
                    <a:pt x="66" y="0"/>
                  </a:cubicBezTo>
                  <a:cubicBezTo>
                    <a:pt x="1236" y="0"/>
                    <a:pt x="1236" y="0"/>
                    <a:pt x="1236" y="0"/>
                  </a:cubicBezTo>
                  <a:cubicBezTo>
                    <a:pt x="1272" y="0"/>
                    <a:pt x="1302" y="30"/>
                    <a:pt x="1302" y="67"/>
                  </a:cubicBezTo>
                  <a:cubicBezTo>
                    <a:pt x="1302" y="472"/>
                    <a:pt x="1302" y="472"/>
                    <a:pt x="1302" y="472"/>
                  </a:cubicBezTo>
                  <a:cubicBezTo>
                    <a:pt x="1302" y="508"/>
                    <a:pt x="1272" y="538"/>
                    <a:pt x="1236" y="538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4" name="Oval 112"/>
            <p:cNvSpPr/>
            <p:nvPr/>
          </p:nvSpPr>
          <p:spPr bwMode="auto">
            <a:xfrm>
              <a:off x="1256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5" name="Oval 113"/>
            <p:cNvSpPr/>
            <p:nvPr/>
          </p:nvSpPr>
          <p:spPr bwMode="auto">
            <a:xfrm>
              <a:off x="1246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6" name="Oval 114"/>
            <p:cNvSpPr/>
            <p:nvPr/>
          </p:nvSpPr>
          <p:spPr bwMode="auto">
            <a:xfrm>
              <a:off x="123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7" name="Oval 115"/>
            <p:cNvSpPr/>
            <p:nvPr/>
          </p:nvSpPr>
          <p:spPr bwMode="auto">
            <a:xfrm>
              <a:off x="1229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8" name="Oval 116"/>
            <p:cNvSpPr/>
            <p:nvPr/>
          </p:nvSpPr>
          <p:spPr bwMode="auto">
            <a:xfrm>
              <a:off x="1221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9" name="Oval 117"/>
            <p:cNvSpPr/>
            <p:nvPr/>
          </p:nvSpPr>
          <p:spPr bwMode="auto">
            <a:xfrm>
              <a:off x="1212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0" name="Oval 118"/>
            <p:cNvSpPr/>
            <p:nvPr/>
          </p:nvSpPr>
          <p:spPr bwMode="auto">
            <a:xfrm>
              <a:off x="1204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1" name="Oval 119"/>
            <p:cNvSpPr/>
            <p:nvPr/>
          </p:nvSpPr>
          <p:spPr bwMode="auto">
            <a:xfrm>
              <a:off x="1196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2" name="Oval 120"/>
            <p:cNvSpPr/>
            <p:nvPr/>
          </p:nvSpPr>
          <p:spPr bwMode="auto">
            <a:xfrm>
              <a:off x="1187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3" name="Oval 121"/>
            <p:cNvSpPr/>
            <p:nvPr/>
          </p:nvSpPr>
          <p:spPr bwMode="auto">
            <a:xfrm>
              <a:off x="117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4" name="Oval 122"/>
            <p:cNvSpPr/>
            <p:nvPr/>
          </p:nvSpPr>
          <p:spPr bwMode="auto">
            <a:xfrm>
              <a:off x="1170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5" name="Oval 123"/>
            <p:cNvSpPr/>
            <p:nvPr/>
          </p:nvSpPr>
          <p:spPr bwMode="auto">
            <a:xfrm>
              <a:off x="116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6" name="Oval 124"/>
            <p:cNvSpPr/>
            <p:nvPr/>
          </p:nvSpPr>
          <p:spPr bwMode="auto">
            <a:xfrm>
              <a:off x="115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7" name="Oval 125"/>
            <p:cNvSpPr/>
            <p:nvPr/>
          </p:nvSpPr>
          <p:spPr bwMode="auto">
            <a:xfrm>
              <a:off x="114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8" name="Oval 126"/>
            <p:cNvSpPr/>
            <p:nvPr/>
          </p:nvSpPr>
          <p:spPr bwMode="auto">
            <a:xfrm>
              <a:off x="113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9" name="Oval 127"/>
            <p:cNvSpPr/>
            <p:nvPr/>
          </p:nvSpPr>
          <p:spPr bwMode="auto">
            <a:xfrm>
              <a:off x="1128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0" name="Oval 128"/>
            <p:cNvSpPr/>
            <p:nvPr/>
          </p:nvSpPr>
          <p:spPr bwMode="auto">
            <a:xfrm>
              <a:off x="1120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1" name="Oval 129"/>
            <p:cNvSpPr/>
            <p:nvPr/>
          </p:nvSpPr>
          <p:spPr bwMode="auto">
            <a:xfrm>
              <a:off x="111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2" name="Oval 130"/>
            <p:cNvSpPr/>
            <p:nvPr/>
          </p:nvSpPr>
          <p:spPr bwMode="auto">
            <a:xfrm>
              <a:off x="1103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3" name="Oval 131"/>
            <p:cNvSpPr/>
            <p:nvPr/>
          </p:nvSpPr>
          <p:spPr bwMode="auto">
            <a:xfrm>
              <a:off x="1095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4" name="Oval 132"/>
            <p:cNvSpPr/>
            <p:nvPr/>
          </p:nvSpPr>
          <p:spPr bwMode="auto">
            <a:xfrm>
              <a:off x="108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5" name="Oval 133"/>
            <p:cNvSpPr/>
            <p:nvPr/>
          </p:nvSpPr>
          <p:spPr bwMode="auto">
            <a:xfrm>
              <a:off x="1078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6" name="Oval 134"/>
            <p:cNvSpPr/>
            <p:nvPr/>
          </p:nvSpPr>
          <p:spPr bwMode="auto">
            <a:xfrm>
              <a:off x="107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7" name="Oval 135"/>
            <p:cNvSpPr/>
            <p:nvPr/>
          </p:nvSpPr>
          <p:spPr bwMode="auto">
            <a:xfrm>
              <a:off x="1062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8" name="Oval 136"/>
            <p:cNvSpPr/>
            <p:nvPr/>
          </p:nvSpPr>
          <p:spPr bwMode="auto">
            <a:xfrm>
              <a:off x="1053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9" name="Oval 137"/>
            <p:cNvSpPr/>
            <p:nvPr/>
          </p:nvSpPr>
          <p:spPr bwMode="auto">
            <a:xfrm>
              <a:off x="1045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0" name="Oval 138"/>
            <p:cNvSpPr/>
            <p:nvPr/>
          </p:nvSpPr>
          <p:spPr bwMode="auto">
            <a:xfrm>
              <a:off x="1036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1" name="Oval 139"/>
            <p:cNvSpPr/>
            <p:nvPr/>
          </p:nvSpPr>
          <p:spPr bwMode="auto">
            <a:xfrm>
              <a:off x="10284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2" name="Oval 140"/>
            <p:cNvSpPr/>
            <p:nvPr/>
          </p:nvSpPr>
          <p:spPr bwMode="auto">
            <a:xfrm>
              <a:off x="1020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3" name="Oval 141"/>
            <p:cNvSpPr/>
            <p:nvPr/>
          </p:nvSpPr>
          <p:spPr bwMode="auto">
            <a:xfrm>
              <a:off x="1011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4" name="Oval 142"/>
            <p:cNvSpPr/>
            <p:nvPr/>
          </p:nvSpPr>
          <p:spPr bwMode="auto">
            <a:xfrm>
              <a:off x="1003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5" name="Oval 143"/>
            <p:cNvSpPr/>
            <p:nvPr/>
          </p:nvSpPr>
          <p:spPr bwMode="auto">
            <a:xfrm>
              <a:off x="994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6" name="Oval 144"/>
            <p:cNvSpPr/>
            <p:nvPr/>
          </p:nvSpPr>
          <p:spPr bwMode="auto">
            <a:xfrm>
              <a:off x="986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7" name="Oval 145"/>
            <p:cNvSpPr/>
            <p:nvPr/>
          </p:nvSpPr>
          <p:spPr bwMode="auto">
            <a:xfrm>
              <a:off x="97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8" name="Oval 146"/>
            <p:cNvSpPr/>
            <p:nvPr/>
          </p:nvSpPr>
          <p:spPr bwMode="auto">
            <a:xfrm>
              <a:off x="969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9" name="Oval 147"/>
            <p:cNvSpPr/>
            <p:nvPr/>
          </p:nvSpPr>
          <p:spPr bwMode="auto">
            <a:xfrm>
              <a:off x="961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0" name="Oval 148"/>
            <p:cNvSpPr/>
            <p:nvPr/>
          </p:nvSpPr>
          <p:spPr bwMode="auto">
            <a:xfrm>
              <a:off x="952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1" name="Oval 149"/>
            <p:cNvSpPr/>
            <p:nvPr/>
          </p:nvSpPr>
          <p:spPr bwMode="auto">
            <a:xfrm>
              <a:off x="944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2" name="Oval 150"/>
            <p:cNvSpPr/>
            <p:nvPr/>
          </p:nvSpPr>
          <p:spPr bwMode="auto">
            <a:xfrm>
              <a:off x="936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3" name="Oval 151"/>
            <p:cNvSpPr/>
            <p:nvPr/>
          </p:nvSpPr>
          <p:spPr bwMode="auto">
            <a:xfrm>
              <a:off x="927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4" name="Oval 152"/>
            <p:cNvSpPr/>
            <p:nvPr/>
          </p:nvSpPr>
          <p:spPr bwMode="auto">
            <a:xfrm>
              <a:off x="919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5" name="Oval 153"/>
            <p:cNvSpPr/>
            <p:nvPr/>
          </p:nvSpPr>
          <p:spPr bwMode="auto">
            <a:xfrm>
              <a:off x="911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6" name="Oval 154"/>
            <p:cNvSpPr/>
            <p:nvPr/>
          </p:nvSpPr>
          <p:spPr bwMode="auto">
            <a:xfrm>
              <a:off x="902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7" name="Oval 155"/>
            <p:cNvSpPr/>
            <p:nvPr/>
          </p:nvSpPr>
          <p:spPr bwMode="auto">
            <a:xfrm>
              <a:off x="894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8" name="Oval 156"/>
            <p:cNvSpPr/>
            <p:nvPr/>
          </p:nvSpPr>
          <p:spPr bwMode="auto">
            <a:xfrm>
              <a:off x="88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9" name="Oval 157"/>
            <p:cNvSpPr/>
            <p:nvPr/>
          </p:nvSpPr>
          <p:spPr bwMode="auto">
            <a:xfrm>
              <a:off x="877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0" name="Oval 158"/>
            <p:cNvSpPr/>
            <p:nvPr/>
          </p:nvSpPr>
          <p:spPr bwMode="auto">
            <a:xfrm>
              <a:off x="869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1" name="Oval 159"/>
            <p:cNvSpPr/>
            <p:nvPr/>
          </p:nvSpPr>
          <p:spPr bwMode="auto">
            <a:xfrm>
              <a:off x="8607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2" name="Oval 160"/>
            <p:cNvSpPr/>
            <p:nvPr/>
          </p:nvSpPr>
          <p:spPr bwMode="auto">
            <a:xfrm>
              <a:off x="8525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3" name="Oval 161"/>
            <p:cNvSpPr/>
            <p:nvPr/>
          </p:nvSpPr>
          <p:spPr bwMode="auto">
            <a:xfrm>
              <a:off x="8440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4" name="Oval 162"/>
            <p:cNvSpPr/>
            <p:nvPr/>
          </p:nvSpPr>
          <p:spPr bwMode="auto">
            <a:xfrm>
              <a:off x="8356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5" name="Oval 163"/>
            <p:cNvSpPr/>
            <p:nvPr/>
          </p:nvSpPr>
          <p:spPr bwMode="auto">
            <a:xfrm>
              <a:off x="8271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6" name="Oval 164"/>
            <p:cNvSpPr/>
            <p:nvPr/>
          </p:nvSpPr>
          <p:spPr bwMode="auto">
            <a:xfrm>
              <a:off x="818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7" name="Oval 165"/>
            <p:cNvSpPr/>
            <p:nvPr/>
          </p:nvSpPr>
          <p:spPr bwMode="auto">
            <a:xfrm>
              <a:off x="810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8" name="Oval 166"/>
            <p:cNvSpPr/>
            <p:nvPr/>
          </p:nvSpPr>
          <p:spPr bwMode="auto">
            <a:xfrm>
              <a:off x="8019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9" name="Oval 167"/>
            <p:cNvSpPr/>
            <p:nvPr/>
          </p:nvSpPr>
          <p:spPr bwMode="auto">
            <a:xfrm>
              <a:off x="7935" y="6922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0" name="Oval 168"/>
            <p:cNvSpPr/>
            <p:nvPr/>
          </p:nvSpPr>
          <p:spPr bwMode="auto">
            <a:xfrm>
              <a:off x="7853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1" name="Oval 169"/>
            <p:cNvSpPr/>
            <p:nvPr/>
          </p:nvSpPr>
          <p:spPr bwMode="auto">
            <a:xfrm>
              <a:off x="776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2" name="Oval 170"/>
            <p:cNvSpPr/>
            <p:nvPr/>
          </p:nvSpPr>
          <p:spPr bwMode="auto">
            <a:xfrm>
              <a:off x="768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3" name="Oval 171"/>
            <p:cNvSpPr/>
            <p:nvPr/>
          </p:nvSpPr>
          <p:spPr bwMode="auto">
            <a:xfrm>
              <a:off x="75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4" name="Oval 172"/>
            <p:cNvSpPr/>
            <p:nvPr/>
          </p:nvSpPr>
          <p:spPr bwMode="auto">
            <a:xfrm>
              <a:off x="751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5" name="Oval 173"/>
            <p:cNvSpPr/>
            <p:nvPr/>
          </p:nvSpPr>
          <p:spPr bwMode="auto">
            <a:xfrm>
              <a:off x="74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6" name="Oval 174"/>
            <p:cNvSpPr/>
            <p:nvPr/>
          </p:nvSpPr>
          <p:spPr bwMode="auto">
            <a:xfrm>
              <a:off x="73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7" name="Oval 175"/>
            <p:cNvSpPr/>
            <p:nvPr/>
          </p:nvSpPr>
          <p:spPr bwMode="auto">
            <a:xfrm>
              <a:off x="725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8" name="Oval 176"/>
            <p:cNvSpPr/>
            <p:nvPr/>
          </p:nvSpPr>
          <p:spPr bwMode="auto">
            <a:xfrm>
              <a:off x="71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9" name="Oval 177"/>
            <p:cNvSpPr/>
            <p:nvPr/>
          </p:nvSpPr>
          <p:spPr bwMode="auto">
            <a:xfrm>
              <a:off x="7092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0" name="Oval 178"/>
            <p:cNvSpPr/>
            <p:nvPr/>
          </p:nvSpPr>
          <p:spPr bwMode="auto">
            <a:xfrm>
              <a:off x="700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1" name="Oval 179"/>
            <p:cNvSpPr/>
            <p:nvPr/>
          </p:nvSpPr>
          <p:spPr bwMode="auto">
            <a:xfrm>
              <a:off x="69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2" name="Oval 180"/>
            <p:cNvSpPr/>
            <p:nvPr/>
          </p:nvSpPr>
          <p:spPr bwMode="auto">
            <a:xfrm>
              <a:off x="683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3" name="Oval 181"/>
            <p:cNvSpPr/>
            <p:nvPr/>
          </p:nvSpPr>
          <p:spPr bwMode="auto">
            <a:xfrm>
              <a:off x="675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4" name="Oval 182"/>
            <p:cNvSpPr/>
            <p:nvPr/>
          </p:nvSpPr>
          <p:spPr bwMode="auto">
            <a:xfrm>
              <a:off x="66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5" name="Oval 183"/>
            <p:cNvSpPr/>
            <p:nvPr/>
          </p:nvSpPr>
          <p:spPr bwMode="auto">
            <a:xfrm>
              <a:off x="658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6" name="Oval 184"/>
            <p:cNvSpPr/>
            <p:nvPr/>
          </p:nvSpPr>
          <p:spPr bwMode="auto">
            <a:xfrm>
              <a:off x="65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7" name="Oval 185"/>
            <p:cNvSpPr/>
            <p:nvPr/>
          </p:nvSpPr>
          <p:spPr bwMode="auto">
            <a:xfrm>
              <a:off x="642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8" name="Oval 186"/>
            <p:cNvSpPr/>
            <p:nvPr/>
          </p:nvSpPr>
          <p:spPr bwMode="auto">
            <a:xfrm>
              <a:off x="633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9" name="Oval 187"/>
            <p:cNvSpPr/>
            <p:nvPr/>
          </p:nvSpPr>
          <p:spPr bwMode="auto">
            <a:xfrm>
              <a:off x="625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0" name="Oval 188"/>
            <p:cNvSpPr/>
            <p:nvPr/>
          </p:nvSpPr>
          <p:spPr bwMode="auto">
            <a:xfrm>
              <a:off x="617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1" name="Oval 189"/>
            <p:cNvSpPr/>
            <p:nvPr/>
          </p:nvSpPr>
          <p:spPr bwMode="auto">
            <a:xfrm>
              <a:off x="608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2" name="Oval 190"/>
            <p:cNvSpPr/>
            <p:nvPr/>
          </p:nvSpPr>
          <p:spPr bwMode="auto">
            <a:xfrm>
              <a:off x="600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3" name="Oval 191"/>
            <p:cNvSpPr/>
            <p:nvPr/>
          </p:nvSpPr>
          <p:spPr bwMode="auto">
            <a:xfrm>
              <a:off x="591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4" name="Oval 192"/>
            <p:cNvSpPr/>
            <p:nvPr/>
          </p:nvSpPr>
          <p:spPr bwMode="auto">
            <a:xfrm>
              <a:off x="583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" name="Freeform 193"/>
            <p:cNvSpPr/>
            <p:nvPr/>
          </p:nvSpPr>
          <p:spPr bwMode="auto">
            <a:xfrm>
              <a:off x="5750" y="6915"/>
              <a:ext cx="46" cy="46"/>
            </a:xfrm>
            <a:custGeom>
              <a:avLst/>
              <a:gdLst>
                <a:gd name="T0" fmla="*/ 0 w 7"/>
                <a:gd name="T1" fmla="*/ 2 h 7"/>
                <a:gd name="T2" fmla="*/ 4 w 7"/>
                <a:gd name="T3" fmla="*/ 0 h 7"/>
                <a:gd name="T4" fmla="*/ 7 w 7"/>
                <a:gd name="T5" fmla="*/ 4 h 7"/>
                <a:gd name="T6" fmla="*/ 3 w 7"/>
                <a:gd name="T7" fmla="*/ 7 h 7"/>
                <a:gd name="T8" fmla="*/ 0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2"/>
                  </a:moveTo>
                  <a:cubicBezTo>
                    <a:pt x="1" y="1"/>
                    <a:pt x="3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6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6" name="Freeform 194"/>
            <p:cNvSpPr/>
            <p:nvPr/>
          </p:nvSpPr>
          <p:spPr bwMode="auto">
            <a:xfrm>
              <a:off x="5666" y="6881"/>
              <a:ext cx="53" cy="53"/>
            </a:xfrm>
            <a:custGeom>
              <a:avLst/>
              <a:gdLst>
                <a:gd name="T0" fmla="*/ 1 w 8"/>
                <a:gd name="T1" fmla="*/ 2 h 8"/>
                <a:gd name="T2" fmla="*/ 6 w 8"/>
                <a:gd name="T3" fmla="*/ 1 h 8"/>
                <a:gd name="T4" fmla="*/ 7 w 8"/>
                <a:gd name="T5" fmla="*/ 5 h 8"/>
                <a:gd name="T6" fmla="*/ 3 w 8"/>
                <a:gd name="T7" fmla="*/ 7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2" y="1"/>
                    <a:pt x="4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7" name="Freeform 195"/>
            <p:cNvSpPr/>
            <p:nvPr/>
          </p:nvSpPr>
          <p:spPr bwMode="auto">
            <a:xfrm>
              <a:off x="5603" y="6838"/>
              <a:ext cx="51" cy="43"/>
            </a:xfrm>
            <a:custGeom>
              <a:avLst/>
              <a:gdLst>
                <a:gd name="T0" fmla="*/ 2 w 8"/>
                <a:gd name="T1" fmla="*/ 1 h 7"/>
                <a:gd name="T2" fmla="*/ 6 w 8"/>
                <a:gd name="T3" fmla="*/ 1 h 7"/>
                <a:gd name="T4" fmla="*/ 6 w 8"/>
                <a:gd name="T5" fmla="*/ 6 h 7"/>
                <a:gd name="T6" fmla="*/ 2 w 8"/>
                <a:gd name="T7" fmla="*/ 6 h 7"/>
                <a:gd name="T8" fmla="*/ 2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1"/>
                  </a:move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6" y="6"/>
                  </a:cubicBezTo>
                  <a:cubicBezTo>
                    <a:pt x="5" y="7"/>
                    <a:pt x="3" y="7"/>
                    <a:pt x="2" y="6"/>
                  </a:cubicBezTo>
                  <a:cubicBezTo>
                    <a:pt x="0" y="4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8" name="Freeform 196"/>
            <p:cNvSpPr/>
            <p:nvPr/>
          </p:nvSpPr>
          <p:spPr bwMode="auto">
            <a:xfrm>
              <a:off x="5550" y="6766"/>
              <a:ext cx="53" cy="53"/>
            </a:xfrm>
            <a:custGeom>
              <a:avLst/>
              <a:gdLst>
                <a:gd name="T0" fmla="*/ 2 w 8"/>
                <a:gd name="T1" fmla="*/ 1 h 8"/>
                <a:gd name="T2" fmla="*/ 7 w 8"/>
                <a:gd name="T3" fmla="*/ 2 h 8"/>
                <a:gd name="T4" fmla="*/ 6 w 8"/>
                <a:gd name="T5" fmla="*/ 7 h 8"/>
                <a:gd name="T6" fmla="*/ 1 w 8"/>
                <a:gd name="T7" fmla="*/ 6 h 8"/>
                <a:gd name="T8" fmla="*/ 2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1"/>
                  </a:moveTo>
                  <a:cubicBezTo>
                    <a:pt x="4" y="0"/>
                    <a:pt x="6" y="1"/>
                    <a:pt x="7" y="2"/>
                  </a:cubicBezTo>
                  <a:cubicBezTo>
                    <a:pt x="8" y="4"/>
                    <a:pt x="7" y="6"/>
                    <a:pt x="6" y="7"/>
                  </a:cubicBezTo>
                  <a:cubicBezTo>
                    <a:pt x="4" y="8"/>
                    <a:pt x="2" y="8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9" name="Freeform 197"/>
            <p:cNvSpPr/>
            <p:nvPr/>
          </p:nvSpPr>
          <p:spPr bwMode="auto">
            <a:xfrm>
              <a:off x="5518" y="6688"/>
              <a:ext cx="51" cy="53"/>
            </a:xfrm>
            <a:custGeom>
              <a:avLst/>
              <a:gdLst>
                <a:gd name="T0" fmla="*/ 4 w 8"/>
                <a:gd name="T1" fmla="*/ 1 h 8"/>
                <a:gd name="T2" fmla="*/ 8 w 8"/>
                <a:gd name="T3" fmla="*/ 3 h 8"/>
                <a:gd name="T4" fmla="*/ 5 w 8"/>
                <a:gd name="T5" fmla="*/ 7 h 8"/>
                <a:gd name="T6" fmla="*/ 1 w 8"/>
                <a:gd name="T7" fmla="*/ 5 h 8"/>
                <a:gd name="T8" fmla="*/ 4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4" y="1"/>
                  </a:moveTo>
                  <a:cubicBezTo>
                    <a:pt x="6" y="0"/>
                    <a:pt x="7" y="2"/>
                    <a:pt x="8" y="3"/>
                  </a:cubicBezTo>
                  <a:cubicBezTo>
                    <a:pt x="8" y="5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ubicBezTo>
                    <a:pt x="0" y="3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0" name="Freeform 198"/>
            <p:cNvSpPr/>
            <p:nvPr/>
          </p:nvSpPr>
          <p:spPr bwMode="auto">
            <a:xfrm>
              <a:off x="5518" y="6611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3 h 7"/>
                <a:gd name="T4" fmla="*/ 3 w 7"/>
                <a:gd name="T5" fmla="*/ 6 h 7"/>
                <a:gd name="T6" fmla="*/ 0 w 7"/>
                <a:gd name="T7" fmla="*/ 3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1"/>
                    <a:pt x="7" y="3"/>
                  </a:cubicBezTo>
                  <a:cubicBezTo>
                    <a:pt x="7" y="5"/>
                    <a:pt x="5" y="6"/>
                    <a:pt x="3" y="6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1" name="Oval 199"/>
            <p:cNvSpPr/>
            <p:nvPr/>
          </p:nvSpPr>
          <p:spPr bwMode="auto">
            <a:xfrm>
              <a:off x="5518" y="652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2" name="Oval 200"/>
            <p:cNvSpPr/>
            <p:nvPr/>
          </p:nvSpPr>
          <p:spPr bwMode="auto">
            <a:xfrm>
              <a:off x="5518" y="644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3" name="Oval 201"/>
            <p:cNvSpPr/>
            <p:nvPr/>
          </p:nvSpPr>
          <p:spPr bwMode="auto">
            <a:xfrm>
              <a:off x="5518" y="635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4" name="Oval 202"/>
            <p:cNvSpPr/>
            <p:nvPr/>
          </p:nvSpPr>
          <p:spPr bwMode="auto">
            <a:xfrm>
              <a:off x="5518" y="6275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" name="Oval 203"/>
            <p:cNvSpPr/>
            <p:nvPr/>
          </p:nvSpPr>
          <p:spPr bwMode="auto">
            <a:xfrm>
              <a:off x="5518" y="6191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6" name="Oval 204"/>
            <p:cNvSpPr/>
            <p:nvPr/>
          </p:nvSpPr>
          <p:spPr bwMode="auto">
            <a:xfrm>
              <a:off x="5518" y="610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7" name="Oval 205"/>
            <p:cNvSpPr/>
            <p:nvPr/>
          </p:nvSpPr>
          <p:spPr bwMode="auto">
            <a:xfrm>
              <a:off x="5518" y="602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8" name="Oval 206"/>
            <p:cNvSpPr/>
            <p:nvPr/>
          </p:nvSpPr>
          <p:spPr bwMode="auto">
            <a:xfrm>
              <a:off x="5518" y="593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9" name="Oval 207"/>
            <p:cNvSpPr/>
            <p:nvPr/>
          </p:nvSpPr>
          <p:spPr bwMode="auto">
            <a:xfrm>
              <a:off x="5518" y="5853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0" name="Oval 208"/>
            <p:cNvSpPr/>
            <p:nvPr/>
          </p:nvSpPr>
          <p:spPr bwMode="auto">
            <a:xfrm>
              <a:off x="5518" y="5768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1" name="Oval 209"/>
            <p:cNvSpPr/>
            <p:nvPr/>
          </p:nvSpPr>
          <p:spPr bwMode="auto">
            <a:xfrm>
              <a:off x="5518" y="567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2" name="Oval 210"/>
            <p:cNvSpPr/>
            <p:nvPr/>
          </p:nvSpPr>
          <p:spPr bwMode="auto">
            <a:xfrm>
              <a:off x="5518" y="559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3" name="Oval 211"/>
            <p:cNvSpPr/>
            <p:nvPr/>
          </p:nvSpPr>
          <p:spPr bwMode="auto">
            <a:xfrm>
              <a:off x="5518" y="55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4" name="Oval 212"/>
            <p:cNvSpPr/>
            <p:nvPr/>
          </p:nvSpPr>
          <p:spPr bwMode="auto">
            <a:xfrm>
              <a:off x="5518" y="542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" name="Oval 213"/>
            <p:cNvSpPr/>
            <p:nvPr/>
          </p:nvSpPr>
          <p:spPr bwMode="auto">
            <a:xfrm>
              <a:off x="5518" y="534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6" name="Oval 214"/>
            <p:cNvSpPr/>
            <p:nvPr/>
          </p:nvSpPr>
          <p:spPr bwMode="auto">
            <a:xfrm>
              <a:off x="5518" y="5258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7" name="Oval 215"/>
            <p:cNvSpPr/>
            <p:nvPr/>
          </p:nvSpPr>
          <p:spPr bwMode="auto">
            <a:xfrm>
              <a:off x="5518" y="5173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8" name="Oval 216"/>
            <p:cNvSpPr/>
            <p:nvPr/>
          </p:nvSpPr>
          <p:spPr bwMode="auto">
            <a:xfrm>
              <a:off x="5518" y="508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9" name="Oval 217"/>
            <p:cNvSpPr/>
            <p:nvPr/>
          </p:nvSpPr>
          <p:spPr bwMode="auto">
            <a:xfrm>
              <a:off x="5518" y="500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0" name="Oval 218"/>
            <p:cNvSpPr/>
            <p:nvPr/>
          </p:nvSpPr>
          <p:spPr bwMode="auto">
            <a:xfrm>
              <a:off x="5518" y="492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1" name="Oval 219"/>
            <p:cNvSpPr/>
            <p:nvPr/>
          </p:nvSpPr>
          <p:spPr bwMode="auto">
            <a:xfrm>
              <a:off x="5518" y="483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2" name="Oval 220"/>
            <p:cNvSpPr/>
            <p:nvPr/>
          </p:nvSpPr>
          <p:spPr bwMode="auto">
            <a:xfrm>
              <a:off x="5518" y="4753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3" name="Oval 221"/>
            <p:cNvSpPr/>
            <p:nvPr/>
          </p:nvSpPr>
          <p:spPr bwMode="auto">
            <a:xfrm>
              <a:off x="5518" y="4669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4" name="Oval 222"/>
            <p:cNvSpPr/>
            <p:nvPr/>
          </p:nvSpPr>
          <p:spPr bwMode="auto">
            <a:xfrm>
              <a:off x="5518" y="458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5" name="Oval 223"/>
            <p:cNvSpPr/>
            <p:nvPr/>
          </p:nvSpPr>
          <p:spPr bwMode="auto">
            <a:xfrm>
              <a:off x="5518" y="450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6" name="Oval 224"/>
            <p:cNvSpPr/>
            <p:nvPr/>
          </p:nvSpPr>
          <p:spPr bwMode="auto">
            <a:xfrm>
              <a:off x="5518" y="441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7" name="Oval 225"/>
            <p:cNvSpPr/>
            <p:nvPr/>
          </p:nvSpPr>
          <p:spPr bwMode="auto">
            <a:xfrm>
              <a:off x="5518" y="433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8" name="Oval 226"/>
            <p:cNvSpPr/>
            <p:nvPr/>
          </p:nvSpPr>
          <p:spPr bwMode="auto">
            <a:xfrm>
              <a:off x="5518" y="4246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9" name="Oval 227"/>
            <p:cNvSpPr/>
            <p:nvPr/>
          </p:nvSpPr>
          <p:spPr bwMode="auto">
            <a:xfrm>
              <a:off x="5518" y="4164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0" name="Oval 228"/>
            <p:cNvSpPr/>
            <p:nvPr/>
          </p:nvSpPr>
          <p:spPr bwMode="auto">
            <a:xfrm>
              <a:off x="5518" y="4080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1" name="Freeform 229"/>
            <p:cNvSpPr/>
            <p:nvPr/>
          </p:nvSpPr>
          <p:spPr bwMode="auto">
            <a:xfrm>
              <a:off x="5518" y="3995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4 h 7"/>
                <a:gd name="T4" fmla="*/ 3 w 7"/>
                <a:gd name="T5" fmla="*/ 7 h 7"/>
                <a:gd name="T6" fmla="*/ 0 w 7"/>
                <a:gd name="T7" fmla="*/ 4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2"/>
                    <a:pt x="7" y="4"/>
                  </a:cubicBezTo>
                  <a:cubicBezTo>
                    <a:pt x="6" y="5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2" name="Freeform 230"/>
            <p:cNvSpPr/>
            <p:nvPr/>
          </p:nvSpPr>
          <p:spPr bwMode="auto">
            <a:xfrm>
              <a:off x="5523" y="3911"/>
              <a:ext cx="53" cy="51"/>
            </a:xfrm>
            <a:custGeom>
              <a:avLst/>
              <a:gdLst>
                <a:gd name="T0" fmla="*/ 5 w 8"/>
                <a:gd name="T1" fmla="*/ 1 h 8"/>
                <a:gd name="T2" fmla="*/ 8 w 8"/>
                <a:gd name="T3" fmla="*/ 5 h 8"/>
                <a:gd name="T4" fmla="*/ 3 w 8"/>
                <a:gd name="T5" fmla="*/ 7 h 8"/>
                <a:gd name="T6" fmla="*/ 1 w 8"/>
                <a:gd name="T7" fmla="*/ 3 h 8"/>
                <a:gd name="T8" fmla="*/ 5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cubicBezTo>
                    <a:pt x="7" y="1"/>
                    <a:pt x="8" y="3"/>
                    <a:pt x="8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2" y="7"/>
                    <a:pt x="0" y="5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3" name="Freeform 231"/>
            <p:cNvSpPr/>
            <p:nvPr/>
          </p:nvSpPr>
          <p:spPr bwMode="auto">
            <a:xfrm>
              <a:off x="5561" y="3834"/>
              <a:ext cx="53" cy="51"/>
            </a:xfrm>
            <a:custGeom>
              <a:avLst/>
              <a:gdLst>
                <a:gd name="T0" fmla="*/ 6 w 8"/>
                <a:gd name="T1" fmla="*/ 1 h 8"/>
                <a:gd name="T2" fmla="*/ 7 w 8"/>
                <a:gd name="T3" fmla="*/ 6 h 8"/>
                <a:gd name="T4" fmla="*/ 2 w 8"/>
                <a:gd name="T5" fmla="*/ 7 h 8"/>
                <a:gd name="T6" fmla="*/ 1 w 8"/>
                <a:gd name="T7" fmla="*/ 2 h 8"/>
                <a:gd name="T8" fmla="*/ 6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1"/>
                  </a:moveTo>
                  <a:cubicBezTo>
                    <a:pt x="8" y="3"/>
                    <a:pt x="8" y="5"/>
                    <a:pt x="7" y="6"/>
                  </a:cubicBez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4" name="Freeform 232"/>
            <p:cNvSpPr/>
            <p:nvPr/>
          </p:nvSpPr>
          <p:spPr bwMode="auto">
            <a:xfrm>
              <a:off x="5622" y="3776"/>
              <a:ext cx="51" cy="43"/>
            </a:xfrm>
            <a:custGeom>
              <a:avLst/>
              <a:gdLst>
                <a:gd name="T0" fmla="*/ 7 w 8"/>
                <a:gd name="T1" fmla="*/ 2 h 7"/>
                <a:gd name="T2" fmla="*/ 6 w 8"/>
                <a:gd name="T3" fmla="*/ 6 h 7"/>
                <a:gd name="T4" fmla="*/ 1 w 8"/>
                <a:gd name="T5" fmla="*/ 6 h 7"/>
                <a:gd name="T6" fmla="*/ 2 w 8"/>
                <a:gd name="T7" fmla="*/ 1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8" y="3"/>
                    <a:pt x="7" y="5"/>
                    <a:pt x="6" y="6"/>
                  </a:cubicBezTo>
                  <a:cubicBezTo>
                    <a:pt x="5" y="7"/>
                    <a:pt x="3" y="7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5" name="Freeform 233"/>
            <p:cNvSpPr/>
            <p:nvPr/>
          </p:nvSpPr>
          <p:spPr bwMode="auto">
            <a:xfrm>
              <a:off x="5692" y="3729"/>
              <a:ext cx="51" cy="51"/>
            </a:xfrm>
            <a:custGeom>
              <a:avLst/>
              <a:gdLst>
                <a:gd name="T0" fmla="*/ 7 w 8"/>
                <a:gd name="T1" fmla="*/ 3 h 8"/>
                <a:gd name="T2" fmla="*/ 5 w 8"/>
                <a:gd name="T3" fmla="*/ 7 h 8"/>
                <a:gd name="T4" fmla="*/ 1 w 8"/>
                <a:gd name="T5" fmla="*/ 5 h 8"/>
                <a:gd name="T6" fmla="*/ 3 w 8"/>
                <a:gd name="T7" fmla="*/ 1 h 8"/>
                <a:gd name="T8" fmla="*/ 7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3"/>
                  </a:moveTo>
                  <a:cubicBezTo>
                    <a:pt x="8" y="5"/>
                    <a:pt x="7" y="7"/>
                    <a:pt x="5" y="7"/>
                  </a:cubicBezTo>
                  <a:cubicBezTo>
                    <a:pt x="4" y="8"/>
                    <a:pt x="2" y="7"/>
                    <a:pt x="1" y="5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6" name="Freeform 234"/>
            <p:cNvSpPr/>
            <p:nvPr/>
          </p:nvSpPr>
          <p:spPr bwMode="auto">
            <a:xfrm>
              <a:off x="5777" y="3710"/>
              <a:ext cx="43" cy="46"/>
            </a:xfrm>
            <a:custGeom>
              <a:avLst/>
              <a:gdLst>
                <a:gd name="T0" fmla="*/ 7 w 7"/>
                <a:gd name="T1" fmla="*/ 4 h 7"/>
                <a:gd name="T2" fmla="*/ 4 w 7"/>
                <a:gd name="T3" fmla="*/ 7 h 7"/>
                <a:gd name="T4" fmla="*/ 0 w 7"/>
                <a:gd name="T5" fmla="*/ 4 h 7"/>
                <a:gd name="T6" fmla="*/ 3 w 7"/>
                <a:gd name="T7" fmla="*/ 0 h 7"/>
                <a:gd name="T8" fmla="*/ 7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7" name="Oval 235"/>
            <p:cNvSpPr/>
            <p:nvPr/>
          </p:nvSpPr>
          <p:spPr bwMode="auto">
            <a:xfrm>
              <a:off x="585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8" name="Oval 236"/>
            <p:cNvSpPr/>
            <p:nvPr/>
          </p:nvSpPr>
          <p:spPr bwMode="auto">
            <a:xfrm>
              <a:off x="594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9" name="Oval 237"/>
            <p:cNvSpPr/>
            <p:nvPr/>
          </p:nvSpPr>
          <p:spPr bwMode="auto">
            <a:xfrm>
              <a:off x="602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0" name="Oval 238"/>
            <p:cNvSpPr/>
            <p:nvPr/>
          </p:nvSpPr>
          <p:spPr bwMode="auto">
            <a:xfrm>
              <a:off x="611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1" name="Oval 239"/>
            <p:cNvSpPr/>
            <p:nvPr/>
          </p:nvSpPr>
          <p:spPr bwMode="auto">
            <a:xfrm>
              <a:off x="619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2" name="Oval 240"/>
            <p:cNvSpPr/>
            <p:nvPr/>
          </p:nvSpPr>
          <p:spPr bwMode="auto">
            <a:xfrm>
              <a:off x="627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3" name="Oval 241"/>
            <p:cNvSpPr/>
            <p:nvPr/>
          </p:nvSpPr>
          <p:spPr bwMode="auto">
            <a:xfrm>
              <a:off x="636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4" name="Oval 242"/>
            <p:cNvSpPr/>
            <p:nvPr/>
          </p:nvSpPr>
          <p:spPr bwMode="auto">
            <a:xfrm>
              <a:off x="64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5" name="Oval 243"/>
            <p:cNvSpPr/>
            <p:nvPr/>
          </p:nvSpPr>
          <p:spPr bwMode="auto">
            <a:xfrm>
              <a:off x="653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6" name="Oval 244"/>
            <p:cNvSpPr/>
            <p:nvPr/>
          </p:nvSpPr>
          <p:spPr bwMode="auto">
            <a:xfrm>
              <a:off x="66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7" name="Oval 245"/>
            <p:cNvSpPr/>
            <p:nvPr/>
          </p:nvSpPr>
          <p:spPr bwMode="auto">
            <a:xfrm>
              <a:off x="669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8" name="Oval 246"/>
            <p:cNvSpPr/>
            <p:nvPr/>
          </p:nvSpPr>
          <p:spPr bwMode="auto">
            <a:xfrm>
              <a:off x="678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9" name="Oval 247"/>
            <p:cNvSpPr/>
            <p:nvPr/>
          </p:nvSpPr>
          <p:spPr bwMode="auto">
            <a:xfrm>
              <a:off x="68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0" name="Oval 248"/>
            <p:cNvSpPr/>
            <p:nvPr/>
          </p:nvSpPr>
          <p:spPr bwMode="auto">
            <a:xfrm>
              <a:off x="695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1" name="Oval 249"/>
            <p:cNvSpPr/>
            <p:nvPr/>
          </p:nvSpPr>
          <p:spPr bwMode="auto">
            <a:xfrm>
              <a:off x="7034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2" name="Oval 250"/>
            <p:cNvSpPr/>
            <p:nvPr/>
          </p:nvSpPr>
          <p:spPr bwMode="auto">
            <a:xfrm>
              <a:off x="71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3" name="Oval 251"/>
            <p:cNvSpPr/>
            <p:nvPr/>
          </p:nvSpPr>
          <p:spPr bwMode="auto">
            <a:xfrm>
              <a:off x="720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4" name="Oval 252"/>
            <p:cNvSpPr/>
            <p:nvPr/>
          </p:nvSpPr>
          <p:spPr bwMode="auto">
            <a:xfrm>
              <a:off x="72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5" name="Oval 253"/>
            <p:cNvSpPr/>
            <p:nvPr/>
          </p:nvSpPr>
          <p:spPr bwMode="auto">
            <a:xfrm>
              <a:off x="73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6" name="Oval 254"/>
            <p:cNvSpPr/>
            <p:nvPr/>
          </p:nvSpPr>
          <p:spPr bwMode="auto">
            <a:xfrm>
              <a:off x="745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7" name="Oval 255"/>
            <p:cNvSpPr/>
            <p:nvPr/>
          </p:nvSpPr>
          <p:spPr bwMode="auto">
            <a:xfrm>
              <a:off x="75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8" name="Oval 256"/>
            <p:cNvSpPr/>
            <p:nvPr/>
          </p:nvSpPr>
          <p:spPr bwMode="auto">
            <a:xfrm>
              <a:off x="762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9" name="Oval 257"/>
            <p:cNvSpPr/>
            <p:nvPr/>
          </p:nvSpPr>
          <p:spPr bwMode="auto">
            <a:xfrm>
              <a:off x="770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0" name="Oval 258"/>
            <p:cNvSpPr/>
            <p:nvPr/>
          </p:nvSpPr>
          <p:spPr bwMode="auto">
            <a:xfrm>
              <a:off x="77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1" name="Oval 259"/>
            <p:cNvSpPr/>
            <p:nvPr/>
          </p:nvSpPr>
          <p:spPr bwMode="auto">
            <a:xfrm>
              <a:off x="787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2" name="Oval 260"/>
            <p:cNvSpPr/>
            <p:nvPr/>
          </p:nvSpPr>
          <p:spPr bwMode="auto">
            <a:xfrm>
              <a:off x="79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3" name="Oval 261"/>
            <p:cNvSpPr/>
            <p:nvPr/>
          </p:nvSpPr>
          <p:spPr bwMode="auto">
            <a:xfrm>
              <a:off x="803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4" name="Oval 262"/>
            <p:cNvSpPr/>
            <p:nvPr/>
          </p:nvSpPr>
          <p:spPr bwMode="auto">
            <a:xfrm>
              <a:off x="81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5" name="Oval 263"/>
            <p:cNvSpPr/>
            <p:nvPr/>
          </p:nvSpPr>
          <p:spPr bwMode="auto">
            <a:xfrm>
              <a:off x="820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6" name="Oval 264"/>
            <p:cNvSpPr/>
            <p:nvPr/>
          </p:nvSpPr>
          <p:spPr bwMode="auto">
            <a:xfrm>
              <a:off x="829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7" name="Oval 265"/>
            <p:cNvSpPr/>
            <p:nvPr/>
          </p:nvSpPr>
          <p:spPr bwMode="auto">
            <a:xfrm>
              <a:off x="8382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8" name="Oval 266"/>
            <p:cNvSpPr/>
            <p:nvPr/>
          </p:nvSpPr>
          <p:spPr bwMode="auto">
            <a:xfrm>
              <a:off x="8467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9" name="Oval 267"/>
            <p:cNvSpPr/>
            <p:nvPr/>
          </p:nvSpPr>
          <p:spPr bwMode="auto">
            <a:xfrm>
              <a:off x="854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0" name="Oval 268"/>
            <p:cNvSpPr/>
            <p:nvPr/>
          </p:nvSpPr>
          <p:spPr bwMode="auto">
            <a:xfrm>
              <a:off x="863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1" name="Oval 269"/>
            <p:cNvSpPr/>
            <p:nvPr/>
          </p:nvSpPr>
          <p:spPr bwMode="auto">
            <a:xfrm>
              <a:off x="8718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2" name="Oval 270"/>
            <p:cNvSpPr/>
            <p:nvPr/>
          </p:nvSpPr>
          <p:spPr bwMode="auto">
            <a:xfrm>
              <a:off x="880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3" name="Oval 271"/>
            <p:cNvSpPr/>
            <p:nvPr/>
          </p:nvSpPr>
          <p:spPr bwMode="auto">
            <a:xfrm>
              <a:off x="888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4" name="Oval 272"/>
            <p:cNvSpPr/>
            <p:nvPr/>
          </p:nvSpPr>
          <p:spPr bwMode="auto">
            <a:xfrm>
              <a:off x="896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5" name="Oval 273"/>
            <p:cNvSpPr/>
            <p:nvPr/>
          </p:nvSpPr>
          <p:spPr bwMode="auto">
            <a:xfrm>
              <a:off x="905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6" name="Oval 274"/>
            <p:cNvSpPr/>
            <p:nvPr/>
          </p:nvSpPr>
          <p:spPr bwMode="auto">
            <a:xfrm>
              <a:off x="9135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7" name="Oval 275"/>
            <p:cNvSpPr/>
            <p:nvPr/>
          </p:nvSpPr>
          <p:spPr bwMode="auto">
            <a:xfrm>
              <a:off x="922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" name="Oval 276"/>
            <p:cNvSpPr/>
            <p:nvPr/>
          </p:nvSpPr>
          <p:spPr bwMode="auto">
            <a:xfrm>
              <a:off x="930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9" name="Oval 277"/>
            <p:cNvSpPr/>
            <p:nvPr/>
          </p:nvSpPr>
          <p:spPr bwMode="auto">
            <a:xfrm>
              <a:off x="93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0" name="Oval 278"/>
            <p:cNvSpPr/>
            <p:nvPr/>
          </p:nvSpPr>
          <p:spPr bwMode="auto">
            <a:xfrm>
              <a:off x="947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1" name="Oval 279"/>
            <p:cNvSpPr/>
            <p:nvPr/>
          </p:nvSpPr>
          <p:spPr bwMode="auto">
            <a:xfrm>
              <a:off x="95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2" name="Oval 280"/>
            <p:cNvSpPr/>
            <p:nvPr/>
          </p:nvSpPr>
          <p:spPr bwMode="auto">
            <a:xfrm>
              <a:off x="964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3" name="Oval 281"/>
            <p:cNvSpPr/>
            <p:nvPr/>
          </p:nvSpPr>
          <p:spPr bwMode="auto">
            <a:xfrm>
              <a:off x="97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4" name="Oval 282"/>
            <p:cNvSpPr/>
            <p:nvPr/>
          </p:nvSpPr>
          <p:spPr bwMode="auto">
            <a:xfrm>
              <a:off x="980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5" name="Oval 283"/>
            <p:cNvSpPr/>
            <p:nvPr/>
          </p:nvSpPr>
          <p:spPr bwMode="auto">
            <a:xfrm>
              <a:off x="989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6" name="Oval 284"/>
            <p:cNvSpPr/>
            <p:nvPr/>
          </p:nvSpPr>
          <p:spPr bwMode="auto">
            <a:xfrm>
              <a:off x="997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7" name="Oval 285"/>
            <p:cNvSpPr/>
            <p:nvPr/>
          </p:nvSpPr>
          <p:spPr bwMode="auto">
            <a:xfrm>
              <a:off x="1005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8" name="Oval 286"/>
            <p:cNvSpPr/>
            <p:nvPr/>
          </p:nvSpPr>
          <p:spPr bwMode="auto">
            <a:xfrm>
              <a:off x="1014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9" name="Oval 287"/>
            <p:cNvSpPr/>
            <p:nvPr/>
          </p:nvSpPr>
          <p:spPr bwMode="auto">
            <a:xfrm>
              <a:off x="1022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0" name="Oval 288"/>
            <p:cNvSpPr/>
            <p:nvPr/>
          </p:nvSpPr>
          <p:spPr bwMode="auto">
            <a:xfrm>
              <a:off x="103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1" name="Oval 289"/>
            <p:cNvSpPr/>
            <p:nvPr/>
          </p:nvSpPr>
          <p:spPr bwMode="auto">
            <a:xfrm>
              <a:off x="1039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2" name="Oval 290"/>
            <p:cNvSpPr/>
            <p:nvPr/>
          </p:nvSpPr>
          <p:spPr bwMode="auto">
            <a:xfrm>
              <a:off x="1047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3" name="Oval 291"/>
            <p:cNvSpPr/>
            <p:nvPr/>
          </p:nvSpPr>
          <p:spPr bwMode="auto">
            <a:xfrm>
              <a:off x="1056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4" name="Oval 292"/>
            <p:cNvSpPr/>
            <p:nvPr/>
          </p:nvSpPr>
          <p:spPr bwMode="auto">
            <a:xfrm>
              <a:off x="106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5" name="Oval 293"/>
            <p:cNvSpPr/>
            <p:nvPr/>
          </p:nvSpPr>
          <p:spPr bwMode="auto">
            <a:xfrm>
              <a:off x="1072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6" name="Oval 294"/>
            <p:cNvSpPr/>
            <p:nvPr/>
          </p:nvSpPr>
          <p:spPr bwMode="auto">
            <a:xfrm>
              <a:off x="108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7" name="Oval 295"/>
            <p:cNvSpPr/>
            <p:nvPr/>
          </p:nvSpPr>
          <p:spPr bwMode="auto">
            <a:xfrm>
              <a:off x="1089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8" name="Oval 296"/>
            <p:cNvSpPr/>
            <p:nvPr/>
          </p:nvSpPr>
          <p:spPr bwMode="auto">
            <a:xfrm>
              <a:off x="1098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9" name="Oval 297"/>
            <p:cNvSpPr/>
            <p:nvPr/>
          </p:nvSpPr>
          <p:spPr bwMode="auto">
            <a:xfrm>
              <a:off x="110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0" name="Oval 298"/>
            <p:cNvSpPr/>
            <p:nvPr/>
          </p:nvSpPr>
          <p:spPr bwMode="auto">
            <a:xfrm>
              <a:off x="1114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1" name="Oval 299"/>
            <p:cNvSpPr/>
            <p:nvPr/>
          </p:nvSpPr>
          <p:spPr bwMode="auto">
            <a:xfrm>
              <a:off x="1123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2" name="Oval 300"/>
            <p:cNvSpPr/>
            <p:nvPr/>
          </p:nvSpPr>
          <p:spPr bwMode="auto">
            <a:xfrm>
              <a:off x="113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3" name="Oval 301"/>
            <p:cNvSpPr/>
            <p:nvPr/>
          </p:nvSpPr>
          <p:spPr bwMode="auto">
            <a:xfrm>
              <a:off x="1140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4" name="Oval 302"/>
            <p:cNvSpPr/>
            <p:nvPr/>
          </p:nvSpPr>
          <p:spPr bwMode="auto">
            <a:xfrm>
              <a:off x="114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5" name="Oval 303"/>
            <p:cNvSpPr/>
            <p:nvPr/>
          </p:nvSpPr>
          <p:spPr bwMode="auto">
            <a:xfrm>
              <a:off x="115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6" name="Oval 304"/>
            <p:cNvSpPr/>
            <p:nvPr/>
          </p:nvSpPr>
          <p:spPr bwMode="auto">
            <a:xfrm>
              <a:off x="1165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7" name="Oval 305"/>
            <p:cNvSpPr/>
            <p:nvPr/>
          </p:nvSpPr>
          <p:spPr bwMode="auto">
            <a:xfrm>
              <a:off x="1173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8" name="Oval 306"/>
            <p:cNvSpPr/>
            <p:nvPr/>
          </p:nvSpPr>
          <p:spPr bwMode="auto">
            <a:xfrm>
              <a:off x="1182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9" name="Oval 308"/>
            <p:cNvSpPr/>
            <p:nvPr/>
          </p:nvSpPr>
          <p:spPr bwMode="auto">
            <a:xfrm>
              <a:off x="1190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0" name="Oval 309"/>
            <p:cNvSpPr/>
            <p:nvPr/>
          </p:nvSpPr>
          <p:spPr bwMode="auto">
            <a:xfrm>
              <a:off x="119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1" name="Oval 310"/>
            <p:cNvSpPr/>
            <p:nvPr/>
          </p:nvSpPr>
          <p:spPr bwMode="auto">
            <a:xfrm>
              <a:off x="1207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2" name="Oval 311"/>
            <p:cNvSpPr/>
            <p:nvPr/>
          </p:nvSpPr>
          <p:spPr bwMode="auto">
            <a:xfrm>
              <a:off x="1215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3" name="Oval 312"/>
            <p:cNvSpPr/>
            <p:nvPr/>
          </p:nvSpPr>
          <p:spPr bwMode="auto">
            <a:xfrm>
              <a:off x="122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4" name="Oval 313"/>
            <p:cNvSpPr/>
            <p:nvPr/>
          </p:nvSpPr>
          <p:spPr bwMode="auto">
            <a:xfrm>
              <a:off x="123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5" name="Oval 314"/>
            <p:cNvSpPr/>
            <p:nvPr/>
          </p:nvSpPr>
          <p:spPr bwMode="auto">
            <a:xfrm>
              <a:off x="1240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6" name="Oval 315"/>
            <p:cNvSpPr/>
            <p:nvPr/>
          </p:nvSpPr>
          <p:spPr bwMode="auto">
            <a:xfrm>
              <a:off x="124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7" name="Oval 316"/>
            <p:cNvSpPr/>
            <p:nvPr/>
          </p:nvSpPr>
          <p:spPr bwMode="auto">
            <a:xfrm>
              <a:off x="1257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8" name="Oval 317"/>
            <p:cNvSpPr/>
            <p:nvPr/>
          </p:nvSpPr>
          <p:spPr bwMode="auto">
            <a:xfrm>
              <a:off x="12657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9" name="Oval 318"/>
            <p:cNvSpPr/>
            <p:nvPr/>
          </p:nvSpPr>
          <p:spPr bwMode="auto">
            <a:xfrm>
              <a:off x="1274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0" name="Oval 319"/>
            <p:cNvSpPr/>
            <p:nvPr/>
          </p:nvSpPr>
          <p:spPr bwMode="auto">
            <a:xfrm>
              <a:off x="128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1" name="Oval 320"/>
            <p:cNvSpPr/>
            <p:nvPr/>
          </p:nvSpPr>
          <p:spPr bwMode="auto">
            <a:xfrm>
              <a:off x="129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2" name="Oval 321"/>
            <p:cNvSpPr/>
            <p:nvPr/>
          </p:nvSpPr>
          <p:spPr bwMode="auto">
            <a:xfrm>
              <a:off x="1299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3" name="Oval 322"/>
            <p:cNvSpPr/>
            <p:nvPr/>
          </p:nvSpPr>
          <p:spPr bwMode="auto">
            <a:xfrm>
              <a:off x="1307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4" name="Oval 323"/>
            <p:cNvSpPr/>
            <p:nvPr/>
          </p:nvSpPr>
          <p:spPr bwMode="auto">
            <a:xfrm>
              <a:off x="1316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5" name="Oval 324"/>
            <p:cNvSpPr/>
            <p:nvPr/>
          </p:nvSpPr>
          <p:spPr bwMode="auto">
            <a:xfrm>
              <a:off x="132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6" name="Oval 325"/>
            <p:cNvSpPr/>
            <p:nvPr/>
          </p:nvSpPr>
          <p:spPr bwMode="auto">
            <a:xfrm>
              <a:off x="1332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7" name="Freeform 326"/>
            <p:cNvSpPr/>
            <p:nvPr/>
          </p:nvSpPr>
          <p:spPr bwMode="auto">
            <a:xfrm>
              <a:off x="13411" y="3717"/>
              <a:ext cx="53" cy="43"/>
            </a:xfrm>
            <a:custGeom>
              <a:avLst/>
              <a:gdLst>
                <a:gd name="T0" fmla="*/ 7 w 8"/>
                <a:gd name="T1" fmla="*/ 4 h 7"/>
                <a:gd name="T2" fmla="*/ 3 w 8"/>
                <a:gd name="T3" fmla="*/ 7 h 7"/>
                <a:gd name="T4" fmla="*/ 0 w 8"/>
                <a:gd name="T5" fmla="*/ 3 h 7"/>
                <a:gd name="T6" fmla="*/ 4 w 8"/>
                <a:gd name="T7" fmla="*/ 0 h 7"/>
                <a:gd name="T8" fmla="*/ 7 w 8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4"/>
                  </a:moveTo>
                  <a:cubicBezTo>
                    <a:pt x="6" y="6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1"/>
                    <a:pt x="8" y="3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8" name="Freeform 327"/>
            <p:cNvSpPr/>
            <p:nvPr/>
          </p:nvSpPr>
          <p:spPr bwMode="auto">
            <a:xfrm>
              <a:off x="13488" y="3741"/>
              <a:ext cx="53" cy="53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7 h 8"/>
                <a:gd name="T4" fmla="*/ 1 w 8"/>
                <a:gd name="T5" fmla="*/ 3 h 8"/>
                <a:gd name="T6" fmla="*/ 5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7" y="2"/>
                    <a:pt x="8" y="4"/>
                    <a:pt x="7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9" name="Freeform 328"/>
            <p:cNvSpPr/>
            <p:nvPr/>
          </p:nvSpPr>
          <p:spPr bwMode="auto">
            <a:xfrm>
              <a:off x="13554" y="3794"/>
              <a:ext cx="51" cy="51"/>
            </a:xfrm>
            <a:custGeom>
              <a:avLst/>
              <a:gdLst>
                <a:gd name="T0" fmla="*/ 6 w 8"/>
                <a:gd name="T1" fmla="*/ 7 h 8"/>
                <a:gd name="T2" fmla="*/ 2 w 8"/>
                <a:gd name="T3" fmla="*/ 7 h 8"/>
                <a:gd name="T4" fmla="*/ 2 w 8"/>
                <a:gd name="T5" fmla="*/ 2 h 8"/>
                <a:gd name="T6" fmla="*/ 7 w 8"/>
                <a:gd name="T7" fmla="*/ 2 h 8"/>
                <a:gd name="T8" fmla="*/ 6 w 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3" y="8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8" y="3"/>
                    <a:pt x="8" y="5"/>
                    <a:pt x="6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0" name="Freeform 329"/>
            <p:cNvSpPr/>
            <p:nvPr/>
          </p:nvSpPr>
          <p:spPr bwMode="auto">
            <a:xfrm>
              <a:off x="13604" y="3864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2 w 8"/>
                <a:gd name="T5" fmla="*/ 1 h 7"/>
                <a:gd name="T6" fmla="*/ 7 w 8"/>
                <a:gd name="T7" fmla="*/ 2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7"/>
                    <a:pt x="1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4"/>
                    <a:pt x="7" y="6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1" name="Freeform 330"/>
            <p:cNvSpPr/>
            <p:nvPr/>
          </p:nvSpPr>
          <p:spPr bwMode="auto">
            <a:xfrm>
              <a:off x="13631" y="3942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3 w 8"/>
                <a:gd name="T5" fmla="*/ 1 h 7"/>
                <a:gd name="T6" fmla="*/ 7 w 8"/>
                <a:gd name="T7" fmla="*/ 3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6"/>
                    <a:pt x="1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8" y="5"/>
                    <a:pt x="6" y="7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2" name="Oval 331"/>
            <p:cNvSpPr/>
            <p:nvPr/>
          </p:nvSpPr>
          <p:spPr bwMode="auto">
            <a:xfrm>
              <a:off x="13643" y="402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3" name="Oval 332"/>
            <p:cNvSpPr/>
            <p:nvPr/>
          </p:nvSpPr>
          <p:spPr bwMode="auto">
            <a:xfrm>
              <a:off x="13643" y="411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4" name="Oval 333"/>
            <p:cNvSpPr/>
            <p:nvPr/>
          </p:nvSpPr>
          <p:spPr bwMode="auto">
            <a:xfrm>
              <a:off x="13643" y="4195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5" name="Oval 334"/>
            <p:cNvSpPr/>
            <p:nvPr/>
          </p:nvSpPr>
          <p:spPr bwMode="auto">
            <a:xfrm>
              <a:off x="13643" y="4280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6" name="Oval 335"/>
            <p:cNvSpPr/>
            <p:nvPr/>
          </p:nvSpPr>
          <p:spPr bwMode="auto">
            <a:xfrm>
              <a:off x="13643" y="4364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7" name="Oval 336"/>
            <p:cNvSpPr/>
            <p:nvPr/>
          </p:nvSpPr>
          <p:spPr bwMode="auto">
            <a:xfrm>
              <a:off x="13643" y="4449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8" name="Oval 337"/>
            <p:cNvSpPr/>
            <p:nvPr/>
          </p:nvSpPr>
          <p:spPr bwMode="auto">
            <a:xfrm>
              <a:off x="13643" y="453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9" name="Oval 338"/>
            <p:cNvSpPr/>
            <p:nvPr/>
          </p:nvSpPr>
          <p:spPr bwMode="auto">
            <a:xfrm>
              <a:off x="13643" y="462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0" name="Oval 339"/>
            <p:cNvSpPr/>
            <p:nvPr/>
          </p:nvSpPr>
          <p:spPr bwMode="auto">
            <a:xfrm>
              <a:off x="13643" y="470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1" name="Oval 340"/>
            <p:cNvSpPr/>
            <p:nvPr/>
          </p:nvSpPr>
          <p:spPr bwMode="auto">
            <a:xfrm>
              <a:off x="13643" y="479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2" name="Oval 341"/>
            <p:cNvSpPr/>
            <p:nvPr/>
          </p:nvSpPr>
          <p:spPr bwMode="auto">
            <a:xfrm>
              <a:off x="13643" y="4874"/>
              <a:ext cx="42" cy="42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3" name="Oval 342"/>
            <p:cNvSpPr/>
            <p:nvPr/>
          </p:nvSpPr>
          <p:spPr bwMode="auto">
            <a:xfrm>
              <a:off x="13643" y="4958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4" name="Oval 343"/>
            <p:cNvSpPr/>
            <p:nvPr/>
          </p:nvSpPr>
          <p:spPr bwMode="auto">
            <a:xfrm>
              <a:off x="13643" y="504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5" name="Oval 344"/>
            <p:cNvSpPr/>
            <p:nvPr/>
          </p:nvSpPr>
          <p:spPr bwMode="auto">
            <a:xfrm>
              <a:off x="13643" y="512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6" name="Oval 345"/>
            <p:cNvSpPr/>
            <p:nvPr/>
          </p:nvSpPr>
          <p:spPr bwMode="auto">
            <a:xfrm>
              <a:off x="13643" y="521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7" name="Oval 346"/>
            <p:cNvSpPr/>
            <p:nvPr/>
          </p:nvSpPr>
          <p:spPr bwMode="auto">
            <a:xfrm>
              <a:off x="13643" y="5296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8" name="Oval 347"/>
            <p:cNvSpPr/>
            <p:nvPr/>
          </p:nvSpPr>
          <p:spPr bwMode="auto">
            <a:xfrm>
              <a:off x="13643" y="5381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9" name="Oval 348"/>
            <p:cNvSpPr/>
            <p:nvPr/>
          </p:nvSpPr>
          <p:spPr bwMode="auto">
            <a:xfrm>
              <a:off x="13643" y="546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0" name="Oval 349"/>
            <p:cNvSpPr/>
            <p:nvPr/>
          </p:nvSpPr>
          <p:spPr bwMode="auto">
            <a:xfrm>
              <a:off x="13643" y="554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1" name="Oval 350"/>
            <p:cNvSpPr/>
            <p:nvPr/>
          </p:nvSpPr>
          <p:spPr bwMode="auto">
            <a:xfrm>
              <a:off x="13643" y="563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2" name="Oval 351"/>
            <p:cNvSpPr/>
            <p:nvPr/>
          </p:nvSpPr>
          <p:spPr bwMode="auto">
            <a:xfrm>
              <a:off x="13643" y="571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3" name="Oval 352"/>
            <p:cNvSpPr/>
            <p:nvPr/>
          </p:nvSpPr>
          <p:spPr bwMode="auto">
            <a:xfrm>
              <a:off x="13643" y="580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4" name="Oval 353"/>
            <p:cNvSpPr/>
            <p:nvPr/>
          </p:nvSpPr>
          <p:spPr bwMode="auto">
            <a:xfrm>
              <a:off x="13643" y="588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5" name="Oval 354"/>
            <p:cNvSpPr/>
            <p:nvPr/>
          </p:nvSpPr>
          <p:spPr bwMode="auto">
            <a:xfrm>
              <a:off x="13643" y="5970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6" name="Oval 355"/>
            <p:cNvSpPr/>
            <p:nvPr/>
          </p:nvSpPr>
          <p:spPr bwMode="auto">
            <a:xfrm>
              <a:off x="13643" y="6053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7" name="Oval 356"/>
            <p:cNvSpPr/>
            <p:nvPr/>
          </p:nvSpPr>
          <p:spPr bwMode="auto">
            <a:xfrm>
              <a:off x="13643" y="613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8" name="Oval 357"/>
            <p:cNvSpPr/>
            <p:nvPr/>
          </p:nvSpPr>
          <p:spPr bwMode="auto">
            <a:xfrm>
              <a:off x="13643" y="622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9" name="Oval 358"/>
            <p:cNvSpPr/>
            <p:nvPr/>
          </p:nvSpPr>
          <p:spPr bwMode="auto">
            <a:xfrm>
              <a:off x="13643" y="630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0" name="Oval 359"/>
            <p:cNvSpPr/>
            <p:nvPr/>
          </p:nvSpPr>
          <p:spPr bwMode="auto">
            <a:xfrm>
              <a:off x="13643" y="639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1" name="Oval 360"/>
            <p:cNvSpPr/>
            <p:nvPr/>
          </p:nvSpPr>
          <p:spPr bwMode="auto">
            <a:xfrm>
              <a:off x="13643" y="647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2" name="Oval 361"/>
            <p:cNvSpPr/>
            <p:nvPr/>
          </p:nvSpPr>
          <p:spPr bwMode="auto">
            <a:xfrm>
              <a:off x="13643" y="655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3" name="Freeform 362"/>
            <p:cNvSpPr/>
            <p:nvPr/>
          </p:nvSpPr>
          <p:spPr bwMode="auto">
            <a:xfrm>
              <a:off x="13638" y="6642"/>
              <a:ext cx="46" cy="46"/>
            </a:xfrm>
            <a:custGeom>
              <a:avLst/>
              <a:gdLst>
                <a:gd name="T0" fmla="*/ 4 w 7"/>
                <a:gd name="T1" fmla="*/ 7 h 7"/>
                <a:gd name="T2" fmla="*/ 0 w 7"/>
                <a:gd name="T3" fmla="*/ 3 h 7"/>
                <a:gd name="T4" fmla="*/ 4 w 7"/>
                <a:gd name="T5" fmla="*/ 0 h 7"/>
                <a:gd name="T6" fmla="*/ 7 w 7"/>
                <a:gd name="T7" fmla="*/ 3 h 7"/>
                <a:gd name="T8" fmla="*/ 4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4" y="7"/>
                  </a:moveTo>
                  <a:cubicBezTo>
                    <a:pt x="2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"/>
                    <a:pt x="5" y="7"/>
                    <a:pt x="4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4" name="Freeform 363"/>
            <p:cNvSpPr/>
            <p:nvPr/>
          </p:nvSpPr>
          <p:spPr bwMode="auto">
            <a:xfrm>
              <a:off x="13623" y="6719"/>
              <a:ext cx="46" cy="53"/>
            </a:xfrm>
            <a:custGeom>
              <a:avLst/>
              <a:gdLst>
                <a:gd name="T0" fmla="*/ 2 w 7"/>
                <a:gd name="T1" fmla="*/ 7 h 8"/>
                <a:gd name="T2" fmla="*/ 0 w 7"/>
                <a:gd name="T3" fmla="*/ 3 h 8"/>
                <a:gd name="T4" fmla="*/ 4 w 7"/>
                <a:gd name="T5" fmla="*/ 1 h 8"/>
                <a:gd name="T6" fmla="*/ 7 w 7"/>
                <a:gd name="T7" fmla="*/ 5 h 8"/>
                <a:gd name="T8" fmla="*/ 2 w 7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2" y="7"/>
                  </a:move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6" y="1"/>
                    <a:pt x="7" y="3"/>
                    <a:pt x="7" y="5"/>
                  </a:cubicBezTo>
                  <a:cubicBezTo>
                    <a:pt x="6" y="7"/>
                    <a:pt x="4" y="8"/>
                    <a:pt x="2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5" name="Freeform 364"/>
            <p:cNvSpPr/>
            <p:nvPr/>
          </p:nvSpPr>
          <p:spPr bwMode="auto">
            <a:xfrm>
              <a:off x="13580" y="6798"/>
              <a:ext cx="51" cy="43"/>
            </a:xfrm>
            <a:custGeom>
              <a:avLst/>
              <a:gdLst>
                <a:gd name="T0" fmla="*/ 2 w 8"/>
                <a:gd name="T1" fmla="*/ 6 h 7"/>
                <a:gd name="T2" fmla="*/ 1 w 8"/>
                <a:gd name="T3" fmla="*/ 1 h 7"/>
                <a:gd name="T4" fmla="*/ 6 w 8"/>
                <a:gd name="T5" fmla="*/ 1 h 7"/>
                <a:gd name="T6" fmla="*/ 7 w 8"/>
                <a:gd name="T7" fmla="*/ 5 h 7"/>
                <a:gd name="T8" fmla="*/ 2 w 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1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6" y="7"/>
                    <a:pt x="4" y="7"/>
                    <a:pt x="2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6" name="Freeform 365"/>
            <p:cNvSpPr/>
            <p:nvPr/>
          </p:nvSpPr>
          <p:spPr bwMode="auto">
            <a:xfrm>
              <a:off x="13522" y="6856"/>
              <a:ext cx="51" cy="51"/>
            </a:xfrm>
            <a:custGeom>
              <a:avLst/>
              <a:gdLst>
                <a:gd name="T0" fmla="*/ 1 w 8"/>
                <a:gd name="T1" fmla="*/ 6 h 8"/>
                <a:gd name="T2" fmla="*/ 2 w 8"/>
                <a:gd name="T3" fmla="*/ 1 h 8"/>
                <a:gd name="T4" fmla="*/ 7 w 8"/>
                <a:gd name="T5" fmla="*/ 2 h 8"/>
                <a:gd name="T6" fmla="*/ 6 w 8"/>
                <a:gd name="T7" fmla="*/ 6 h 8"/>
                <a:gd name="T8" fmla="*/ 1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6"/>
                  </a:move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3"/>
                    <a:pt x="8" y="5"/>
                    <a:pt x="6" y="6"/>
                  </a:cubicBezTo>
                  <a:cubicBezTo>
                    <a:pt x="5" y="8"/>
                    <a:pt x="2" y="7"/>
                    <a:pt x="1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7" name="Freeform 366"/>
            <p:cNvSpPr/>
            <p:nvPr/>
          </p:nvSpPr>
          <p:spPr bwMode="auto">
            <a:xfrm>
              <a:off x="13449" y="6895"/>
              <a:ext cx="53" cy="51"/>
            </a:xfrm>
            <a:custGeom>
              <a:avLst/>
              <a:gdLst>
                <a:gd name="T0" fmla="*/ 1 w 8"/>
                <a:gd name="T1" fmla="*/ 5 h 8"/>
                <a:gd name="T2" fmla="*/ 3 w 8"/>
                <a:gd name="T3" fmla="*/ 1 h 8"/>
                <a:gd name="T4" fmla="*/ 7 w 8"/>
                <a:gd name="T5" fmla="*/ 3 h 8"/>
                <a:gd name="T6" fmla="*/ 5 w 8"/>
                <a:gd name="T7" fmla="*/ 7 h 8"/>
                <a:gd name="T8" fmla="*/ 1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5"/>
                  </a:moveTo>
                  <a:cubicBezTo>
                    <a:pt x="0" y="3"/>
                    <a:pt x="1" y="1"/>
                    <a:pt x="3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8" y="4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8" name="Freeform 367"/>
            <p:cNvSpPr/>
            <p:nvPr/>
          </p:nvSpPr>
          <p:spPr bwMode="auto">
            <a:xfrm>
              <a:off x="13372" y="6914"/>
              <a:ext cx="46" cy="46"/>
            </a:xfrm>
            <a:custGeom>
              <a:avLst/>
              <a:gdLst>
                <a:gd name="T0" fmla="*/ 0 w 7"/>
                <a:gd name="T1" fmla="*/ 4 h 7"/>
                <a:gd name="T2" fmla="*/ 3 w 7"/>
                <a:gd name="T3" fmla="*/ 1 h 7"/>
                <a:gd name="T4" fmla="*/ 7 w 7"/>
                <a:gd name="T5" fmla="*/ 4 h 7"/>
                <a:gd name="T6" fmla="*/ 4 w 7"/>
                <a:gd name="T7" fmla="*/ 7 h 7"/>
                <a:gd name="T8" fmla="*/ 0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1" y="1"/>
                    <a:pt x="3" y="1"/>
                  </a:cubicBezTo>
                  <a:cubicBezTo>
                    <a:pt x="5" y="0"/>
                    <a:pt x="6" y="2"/>
                    <a:pt x="7" y="4"/>
                  </a:cubicBezTo>
                  <a:cubicBezTo>
                    <a:pt x="7" y="5"/>
                    <a:pt x="6" y="7"/>
                    <a:pt x="4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9" name="Oval 368"/>
            <p:cNvSpPr/>
            <p:nvPr/>
          </p:nvSpPr>
          <p:spPr bwMode="auto">
            <a:xfrm>
              <a:off x="1329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0" name="Oval 369"/>
            <p:cNvSpPr/>
            <p:nvPr/>
          </p:nvSpPr>
          <p:spPr bwMode="auto">
            <a:xfrm>
              <a:off x="1320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1" name="Rectangle 370"/>
            <p:cNvSpPr/>
            <p:nvPr/>
          </p:nvSpPr>
          <p:spPr bwMode="auto">
            <a:xfrm>
              <a:off x="12781" y="6999"/>
              <a:ext cx="58" cy="66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2" name="Rectangle 371"/>
            <p:cNvSpPr/>
            <p:nvPr/>
          </p:nvSpPr>
          <p:spPr bwMode="auto">
            <a:xfrm>
              <a:off x="12870" y="6922"/>
              <a:ext cx="58" cy="143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3" name="Rectangle 372"/>
            <p:cNvSpPr/>
            <p:nvPr/>
          </p:nvSpPr>
          <p:spPr bwMode="auto">
            <a:xfrm>
              <a:off x="12960" y="6876"/>
              <a:ext cx="58" cy="188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4" name="Freeform 373"/>
            <p:cNvSpPr/>
            <p:nvPr/>
          </p:nvSpPr>
          <p:spPr bwMode="auto">
            <a:xfrm>
              <a:off x="12677" y="6740"/>
              <a:ext cx="457" cy="467"/>
            </a:xfrm>
            <a:custGeom>
              <a:avLst/>
              <a:gdLst>
                <a:gd name="T0" fmla="*/ 35 w 69"/>
                <a:gd name="T1" fmla="*/ 70 h 70"/>
                <a:gd name="T2" fmla="*/ 0 w 69"/>
                <a:gd name="T3" fmla="*/ 35 h 70"/>
                <a:gd name="T4" fmla="*/ 35 w 69"/>
                <a:gd name="T5" fmla="*/ 0 h 70"/>
                <a:gd name="T6" fmla="*/ 69 w 69"/>
                <a:gd name="T7" fmla="*/ 35 h 70"/>
                <a:gd name="T8" fmla="*/ 35 w 69"/>
                <a:gd name="T9" fmla="*/ 70 h 70"/>
                <a:gd name="T10" fmla="*/ 35 w 69"/>
                <a:gd name="T11" fmla="*/ 6 h 70"/>
                <a:gd name="T12" fmla="*/ 6 w 69"/>
                <a:gd name="T13" fmla="*/ 35 h 70"/>
                <a:gd name="T14" fmla="*/ 35 w 69"/>
                <a:gd name="T15" fmla="*/ 64 h 70"/>
                <a:gd name="T16" fmla="*/ 63 w 69"/>
                <a:gd name="T17" fmla="*/ 35 h 70"/>
                <a:gd name="T18" fmla="*/ 35 w 69"/>
                <a:gd name="T19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5" y="70"/>
                  </a:moveTo>
                  <a:cubicBezTo>
                    <a:pt x="16" y="70"/>
                    <a:pt x="0" y="54"/>
                    <a:pt x="0" y="35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54" y="0"/>
                    <a:pt x="69" y="16"/>
                    <a:pt x="69" y="35"/>
                  </a:cubicBezTo>
                  <a:cubicBezTo>
                    <a:pt x="69" y="54"/>
                    <a:pt x="54" y="70"/>
                    <a:pt x="35" y="70"/>
                  </a:cubicBezTo>
                  <a:close/>
                  <a:moveTo>
                    <a:pt x="35" y="6"/>
                  </a:moveTo>
                  <a:cubicBezTo>
                    <a:pt x="19" y="6"/>
                    <a:pt x="6" y="19"/>
                    <a:pt x="6" y="35"/>
                  </a:cubicBezTo>
                  <a:cubicBezTo>
                    <a:pt x="6" y="51"/>
                    <a:pt x="19" y="64"/>
                    <a:pt x="35" y="64"/>
                  </a:cubicBezTo>
                  <a:cubicBezTo>
                    <a:pt x="50" y="64"/>
                    <a:pt x="63" y="51"/>
                    <a:pt x="63" y="35"/>
                  </a:cubicBezTo>
                  <a:cubicBezTo>
                    <a:pt x="63" y="19"/>
                    <a:pt x="50" y="6"/>
                    <a:pt x="35" y="6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1039532" y="2222641"/>
            <a:ext cx="461831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>
              <a:solidFill>
                <a:srgbClr val="505050"/>
              </a:solidFill>
              <a:latin typeface="Noto Sans SC" charset="-122"/>
              <a:ea typeface="Noto Sans SC" charset="-122"/>
              <a:cs typeface="Noto Sans SC" charset="-122"/>
              <a:sym typeface="Noto Sans SC" charset="-122"/>
            </a:endParaRPr>
          </a:p>
          <a:p>
            <a:pPr marL="342900" indent="-342900">
              <a:lnSpc>
                <a:spcPct val="125000"/>
              </a:lnSpc>
              <a:buFont typeface="Wingdings" charset="2"/>
              <a:buChar char="l"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管好牲畜</a:t>
            </a:r>
            <a:endParaRPr lang="en-US" altLang="zh-CN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做好免疫、检疫、消毒，切断传播源头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342900" indent="-342900">
              <a:lnSpc>
                <a:spcPct val="125000"/>
              </a:lnSpc>
              <a:buFont typeface="Wingdings" charset="2"/>
              <a:buChar char="l"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做好防护</a:t>
            </a:r>
            <a:endParaRPr lang="en-US" altLang="zh-CN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职业人群规范操作，公众注意饮食卫生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342900" indent="-342900">
              <a:lnSpc>
                <a:spcPct val="125000"/>
              </a:lnSpc>
              <a:buFont typeface="Wingdings" charset="2"/>
              <a:buChar char="l"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管住嘴巴</a:t>
            </a:r>
            <a:endParaRPr lang="en-US" altLang="zh-CN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不喝生奶，不吃生肉，防止病从口入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342900" indent="-342900">
              <a:lnSpc>
                <a:spcPct val="125000"/>
              </a:lnSpc>
              <a:buFont typeface="Wingdings" charset="2"/>
              <a:buChar char="l"/>
            </a:pPr>
            <a:r>
              <a:rPr lang="en-US" altLang="zh-CN" sz="20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早就医</a:t>
            </a:r>
            <a:endParaRPr lang="en-US" altLang="zh-CN" sz="20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2000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出现症状及时就诊，接受规范治疗</a:t>
            </a:r>
            <a:endParaRPr lang="en-US" altLang="zh-CN" sz="200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916085" y="2690953"/>
            <a:ext cx="352425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28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阿叔阿婶记心间</a:t>
            </a:r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接触牛羊手套穿</a:t>
            </a:r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鲜奶要煮肉煮透</a:t>
            </a:r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800" b="1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发热关节疼快去医院</a:t>
            </a:r>
            <a:r>
              <a:rPr lang="en-US" altLang="zh-CN" sz="28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！</a:t>
            </a:r>
            <a:endParaRPr lang="en-US" altLang="zh-CN" sz="28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H="1" flipV="1">
            <a:off x="1389452" y="1506647"/>
            <a:ext cx="9068494" cy="3268266"/>
          </a:xfrm>
          <a:prstGeom prst="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31986" t="-395862" r="-122015" b="-196598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-25000" noProof="0">
              <a:ln>
                <a:noFill/>
              </a:ln>
              <a:solidFill>
                <a:srgbClr val="FFFDEA"/>
              </a:solidFill>
              <a:effectLst/>
              <a:uLnTx/>
              <a:uFillTx/>
              <a:latin typeface="思源黑体" charset="-122"/>
              <a:ea typeface="思源黑体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itchFamily="18" charset="-122"/>
                  <a:ea typeface="阿里巴巴普惠体 M" pitchFamily="18" charset="-122"/>
                  <a:cs typeface="阿里巴巴普惠体 M" pitchFamily="18" charset="-122"/>
                </a:defRPr>
              </a:lvl1pPr>
            </a:lstStyle>
            <a:p>
              <a:r>
                <a:rPr lang="en-US" altLang="zh-CN" sz="4000"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2026</a:t>
              </a:r>
              <a:endParaRPr lang="zh-CN" altLang="en-US" sz="4000"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GLOBAL 'ONE HEALTH' HAINAN DEMONSTRATION PROJECT:</a:t>
              </a:r>
              <a:endParaRPr lang="en-US" altLang="zh-CN" sz="16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  <a:p>
              <a:pPr algn="just"/>
              <a:r>
                <a:rPr lang="en-US" altLang="zh-CN" sz="1400" cap="all">
                  <a:solidFill>
                    <a:schemeClr val="bg1"/>
                  </a:solidFill>
                  <a:latin typeface="Times New Roman" pitchFamily="18" charset="0"/>
                  <a:ea typeface="字体管家青葱" pitchFamily="18" charset="-122"/>
                  <a:cs typeface="Times New Roman" pitchFamily="18" charset="0"/>
                </a:rPr>
                <a:t>Investigation on Current Status and Training of Seed Talents in the Health Sector</a:t>
              </a:r>
              <a:endParaRPr lang="en-US" altLang="zh-CN" sz="1100" cap="all">
                <a:solidFill>
                  <a:schemeClr val="bg1"/>
                </a:solidFill>
                <a:uFillTx/>
                <a:latin typeface="Times New Roman" pitchFamily="18" charset="0"/>
                <a:ea typeface="字体管家青葱" pitchFamily="18" charset="-122"/>
                <a:cs typeface="Times New Roman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阿里巴巴普惠体 M" pitchFamily="18" charset="-122"/>
              </a:rPr>
              <a:t>海南省疾病预防控制局</a:t>
            </a:r>
            <a:endParaRPr lang="zh-CN" altLang="en-US" sz="2000">
              <a:solidFill>
                <a:schemeClr val="bg1"/>
              </a:solidFill>
              <a:latin typeface="站酷酷黑" pitchFamily="2" charset="-122"/>
              <a:ea typeface="站酷酷黑" pitchFamily="2" charset="-122"/>
              <a:cs typeface="阿里巴巴普惠体 M" pitchFamily="18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2026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年</a:t>
            </a:r>
            <a:r>
              <a:rPr lang="en-US" altLang="zh-CN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4</a:t>
            </a:r>
            <a:r>
              <a:rPr lang="zh-CN" altLang="en-US" spc="-20">
                <a:solidFill>
                  <a:schemeClr val="bg1"/>
                </a:solidFill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月</a:t>
            </a:r>
            <a:endParaRPr lang="zh-CN" altLang="en-US" spc="-20">
              <a:solidFill>
                <a:schemeClr val="bg1"/>
              </a:solidFill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15658" y="3056552"/>
            <a:ext cx="7654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感谢倾听！祝大家身体健康！</a:t>
            </a:r>
            <a:endParaRPr lang="zh-CN" altLang="en-US" sz="4000" b="1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2" descr="2026-04-17 12:04:48.21500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5945" y="4959985"/>
            <a:ext cx="1433830" cy="14338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732032" y="1578329"/>
            <a:ext cx="3008482" cy="1015663"/>
            <a:chOff x="5550017" y="1650712"/>
            <a:chExt cx="3008482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550017" y="1650712"/>
              <a:ext cx="14294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01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504740" y="2831657"/>
            <a:ext cx="2954655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zh-CN" altLang="en-US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思源黑体 CN Medium" pitchFamily="34" charset="-122"/>
              </a:rPr>
              <a:t>认识布病</a:t>
            </a:r>
            <a:endParaRPr lang="zh-CN" altLang="en-US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思源黑体 CN Medium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709651" y="4068459"/>
            <a:ext cx="4544834" cy="9612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布鲁氏菌病的基本概念、病原体特征及</a:t>
            </a:r>
            <a:endParaRPr kumimoji="0" lang="en-US" altLang="zh-CN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历史背景概述。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45115" y="2325447"/>
            <a:ext cx="4541010" cy="3533382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Freeform 9"/>
          <p:cNvSpPr/>
          <p:nvPr/>
        </p:nvSpPr>
        <p:spPr bwMode="auto">
          <a:xfrm rot="10800000" flipV="1">
            <a:off x="496888" y="1212392"/>
            <a:ext cx="351313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30017" y="1303895"/>
            <a:ext cx="264687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什么是布病？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6" name="图片 10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" t="531" r="5300" b="531"/>
          <a:stretch>
            <a:fillRect/>
          </a:stretch>
        </p:blipFill>
        <p:spPr>
          <a:xfrm>
            <a:off x="508715" y="2471020"/>
            <a:ext cx="4391696" cy="3419341"/>
          </a:xfrm>
          <a:custGeom>
            <a:avLst/>
            <a:gdLst>
              <a:gd name="csX0" fmla="*/ 4250029 w 4391696"/>
              <a:gd name="csY0" fmla="*/ 0 h 3419341"/>
              <a:gd name="csX1" fmla="*/ 4282226 w 4391696"/>
              <a:gd name="csY1" fmla="*/ 38637 h 3419341"/>
              <a:gd name="csX2" fmla="*/ 4250029 w 4391696"/>
              <a:gd name="csY2" fmla="*/ 257578 h 3419341"/>
              <a:gd name="csX3" fmla="*/ 4211392 w 4391696"/>
              <a:gd name="csY3" fmla="*/ 457200 h 3419341"/>
              <a:gd name="csX4" fmla="*/ 4185634 w 4391696"/>
              <a:gd name="csY4" fmla="*/ 502276 h 3419341"/>
              <a:gd name="csX5" fmla="*/ 4211392 w 4391696"/>
              <a:gd name="csY5" fmla="*/ 676141 h 3419341"/>
              <a:gd name="csX6" fmla="*/ 4192074 w 4391696"/>
              <a:gd name="csY6" fmla="*/ 888642 h 3419341"/>
              <a:gd name="csX7" fmla="*/ 4166316 w 4391696"/>
              <a:gd name="csY7" fmla="*/ 1133341 h 3419341"/>
              <a:gd name="csX8" fmla="*/ 4224271 w 4391696"/>
              <a:gd name="csY8" fmla="*/ 1217054 h 3419341"/>
              <a:gd name="csX9" fmla="*/ 4282226 w 4391696"/>
              <a:gd name="csY9" fmla="*/ 1313645 h 3419341"/>
              <a:gd name="csX10" fmla="*/ 4295105 w 4391696"/>
              <a:gd name="csY10" fmla="*/ 1378039 h 3419341"/>
              <a:gd name="csX11" fmla="*/ 4250029 w 4391696"/>
              <a:gd name="csY11" fmla="*/ 1571223 h 3419341"/>
              <a:gd name="csX12" fmla="*/ 4243589 w 4391696"/>
              <a:gd name="csY12" fmla="*/ 1796603 h 3419341"/>
              <a:gd name="csX13" fmla="*/ 4262908 w 4391696"/>
              <a:gd name="csY13" fmla="*/ 1873876 h 3419341"/>
              <a:gd name="csX14" fmla="*/ 4275786 w 4391696"/>
              <a:gd name="csY14" fmla="*/ 1989786 h 3419341"/>
              <a:gd name="csX15" fmla="*/ 4211392 w 4391696"/>
              <a:gd name="csY15" fmla="*/ 2195848 h 3419341"/>
              <a:gd name="csX16" fmla="*/ 4230710 w 4391696"/>
              <a:gd name="csY16" fmla="*/ 2240924 h 3419341"/>
              <a:gd name="csX17" fmla="*/ 4262908 w 4391696"/>
              <a:gd name="csY17" fmla="*/ 2498501 h 3419341"/>
              <a:gd name="csX18" fmla="*/ 4250029 w 4391696"/>
              <a:gd name="csY18" fmla="*/ 2607972 h 3419341"/>
              <a:gd name="csX19" fmla="*/ 4275786 w 4391696"/>
              <a:gd name="csY19" fmla="*/ 2859110 h 3419341"/>
              <a:gd name="csX20" fmla="*/ 4327302 w 4391696"/>
              <a:gd name="csY20" fmla="*/ 2975020 h 3419341"/>
              <a:gd name="csX21" fmla="*/ 4340181 w 4391696"/>
              <a:gd name="csY21" fmla="*/ 3090930 h 3419341"/>
              <a:gd name="csX22" fmla="*/ 4327302 w 4391696"/>
              <a:gd name="csY22" fmla="*/ 3258355 h 3419341"/>
              <a:gd name="csX23" fmla="*/ 4391696 w 4391696"/>
              <a:gd name="csY23" fmla="*/ 3361386 h 3419341"/>
              <a:gd name="csX24" fmla="*/ 4359499 w 4391696"/>
              <a:gd name="csY24" fmla="*/ 3374265 h 3419341"/>
              <a:gd name="csX25" fmla="*/ 4134119 w 4391696"/>
              <a:gd name="csY25" fmla="*/ 3393583 h 3419341"/>
              <a:gd name="csX26" fmla="*/ 3940936 w 4391696"/>
              <a:gd name="csY26" fmla="*/ 3419341 h 3419341"/>
              <a:gd name="csX27" fmla="*/ 3844344 w 4391696"/>
              <a:gd name="csY27" fmla="*/ 3348507 h 3419341"/>
              <a:gd name="csX28" fmla="*/ 3786389 w 4391696"/>
              <a:gd name="csY28" fmla="*/ 3329189 h 3419341"/>
              <a:gd name="csX29" fmla="*/ 3696237 w 4391696"/>
              <a:gd name="csY29" fmla="*/ 3335628 h 3419341"/>
              <a:gd name="csX30" fmla="*/ 3561009 w 4391696"/>
              <a:gd name="csY30" fmla="*/ 3290552 h 3419341"/>
              <a:gd name="csX31" fmla="*/ 3515933 w 4391696"/>
              <a:gd name="csY31" fmla="*/ 3232597 h 3419341"/>
              <a:gd name="csX32" fmla="*/ 3419341 w 4391696"/>
              <a:gd name="csY32" fmla="*/ 3239037 h 3419341"/>
              <a:gd name="csX33" fmla="*/ 3284113 w 4391696"/>
              <a:gd name="csY33" fmla="*/ 3232597 h 3419341"/>
              <a:gd name="csX34" fmla="*/ 3181082 w 4391696"/>
              <a:gd name="csY34" fmla="*/ 3239037 h 3419341"/>
              <a:gd name="csX35" fmla="*/ 3110248 w 4391696"/>
              <a:gd name="csY35" fmla="*/ 3284113 h 3419341"/>
              <a:gd name="csX36" fmla="*/ 3013657 w 4391696"/>
              <a:gd name="csY36" fmla="*/ 3284113 h 3419341"/>
              <a:gd name="csX37" fmla="*/ 2910626 w 4391696"/>
              <a:gd name="csY37" fmla="*/ 3303431 h 3419341"/>
              <a:gd name="csX38" fmla="*/ 2672367 w 4391696"/>
              <a:gd name="csY38" fmla="*/ 3354947 h 3419341"/>
              <a:gd name="csX39" fmla="*/ 2588654 w 4391696"/>
              <a:gd name="csY39" fmla="*/ 3348507 h 3419341"/>
              <a:gd name="csX40" fmla="*/ 2504941 w 4391696"/>
              <a:gd name="csY40" fmla="*/ 3239037 h 3419341"/>
              <a:gd name="csX41" fmla="*/ 2414789 w 4391696"/>
              <a:gd name="csY41" fmla="*/ 3213279 h 3419341"/>
              <a:gd name="csX42" fmla="*/ 2150772 w 4391696"/>
              <a:gd name="csY42" fmla="*/ 3226158 h 3419341"/>
              <a:gd name="csX43" fmla="*/ 1957589 w 4391696"/>
              <a:gd name="csY43" fmla="*/ 3226158 h 3419341"/>
              <a:gd name="csX44" fmla="*/ 1906074 w 4391696"/>
              <a:gd name="csY44" fmla="*/ 3129566 h 3419341"/>
              <a:gd name="csX45" fmla="*/ 1841679 w 4391696"/>
              <a:gd name="csY45" fmla="*/ 3251916 h 3419341"/>
              <a:gd name="csX46" fmla="*/ 1558344 w 4391696"/>
              <a:gd name="csY46" fmla="*/ 3316310 h 3419341"/>
              <a:gd name="csX47" fmla="*/ 1468192 w 4391696"/>
              <a:gd name="csY47" fmla="*/ 3290552 h 3419341"/>
              <a:gd name="csX48" fmla="*/ 1371600 w 4391696"/>
              <a:gd name="csY48" fmla="*/ 3193961 h 3419341"/>
              <a:gd name="csX49" fmla="*/ 1275009 w 4391696"/>
              <a:gd name="csY49" fmla="*/ 3187521 h 3419341"/>
              <a:gd name="csX50" fmla="*/ 1056068 w 4391696"/>
              <a:gd name="csY50" fmla="*/ 3136006 h 3419341"/>
              <a:gd name="csX51" fmla="*/ 959477 w 4391696"/>
              <a:gd name="csY51" fmla="*/ 3142445 h 3419341"/>
              <a:gd name="csX52" fmla="*/ 817809 w 4391696"/>
              <a:gd name="csY52" fmla="*/ 3213279 h 3419341"/>
              <a:gd name="csX53" fmla="*/ 695460 w 4391696"/>
              <a:gd name="csY53" fmla="*/ 3232597 h 3419341"/>
              <a:gd name="csX54" fmla="*/ 463640 w 4391696"/>
              <a:gd name="csY54" fmla="*/ 3239037 h 3419341"/>
              <a:gd name="csX55" fmla="*/ 328412 w 4391696"/>
              <a:gd name="csY55" fmla="*/ 3213279 h 3419341"/>
              <a:gd name="csX56" fmla="*/ 193184 w 4391696"/>
              <a:gd name="csY56" fmla="*/ 3193961 h 3419341"/>
              <a:gd name="csX57" fmla="*/ 83713 w 4391696"/>
              <a:gd name="csY57" fmla="*/ 3174642 h 3419341"/>
              <a:gd name="csX58" fmla="*/ 90153 w 4391696"/>
              <a:gd name="csY58" fmla="*/ 3123127 h 3419341"/>
              <a:gd name="csX59" fmla="*/ 109471 w 4391696"/>
              <a:gd name="csY59" fmla="*/ 3071611 h 3419341"/>
              <a:gd name="csX60" fmla="*/ 109471 w 4391696"/>
              <a:gd name="csY60" fmla="*/ 2962141 h 3419341"/>
              <a:gd name="csX61" fmla="*/ 64395 w 4391696"/>
              <a:gd name="csY61" fmla="*/ 2865549 h 3419341"/>
              <a:gd name="csX62" fmla="*/ 25758 w 4391696"/>
              <a:gd name="csY62" fmla="*/ 2749639 h 3419341"/>
              <a:gd name="csX63" fmla="*/ 25758 w 4391696"/>
              <a:gd name="csY63" fmla="*/ 2595093 h 3419341"/>
              <a:gd name="csX64" fmla="*/ 25758 w 4391696"/>
              <a:gd name="csY64" fmla="*/ 2492062 h 3419341"/>
              <a:gd name="csX65" fmla="*/ 57955 w 4391696"/>
              <a:gd name="csY65" fmla="*/ 2363273 h 3419341"/>
              <a:gd name="csX66" fmla="*/ 70834 w 4391696"/>
              <a:gd name="csY66" fmla="*/ 2189409 h 3419341"/>
              <a:gd name="csX67" fmla="*/ 83713 w 4391696"/>
              <a:gd name="csY67" fmla="*/ 2060620 h 3419341"/>
              <a:gd name="csX68" fmla="*/ 77274 w 4391696"/>
              <a:gd name="csY68" fmla="*/ 1828800 h 3419341"/>
              <a:gd name="csX69" fmla="*/ 51516 w 4391696"/>
              <a:gd name="csY69" fmla="*/ 1732209 h 3419341"/>
              <a:gd name="csX70" fmla="*/ 103031 w 4391696"/>
              <a:gd name="csY70" fmla="*/ 1539025 h 3419341"/>
              <a:gd name="csX71" fmla="*/ 122350 w 4391696"/>
              <a:gd name="csY71" fmla="*/ 1294327 h 3419341"/>
              <a:gd name="csX72" fmla="*/ 90153 w 4391696"/>
              <a:gd name="csY72" fmla="*/ 1197735 h 3419341"/>
              <a:gd name="csX73" fmla="*/ 25758 w 4391696"/>
              <a:gd name="csY73" fmla="*/ 1062507 h 3419341"/>
              <a:gd name="csX74" fmla="*/ 0 w 4391696"/>
              <a:gd name="csY74" fmla="*/ 965916 h 3419341"/>
              <a:gd name="csX75" fmla="*/ 19319 w 4391696"/>
              <a:gd name="csY75" fmla="*/ 792051 h 3419341"/>
              <a:gd name="csX76" fmla="*/ 103031 w 4391696"/>
              <a:gd name="csY76" fmla="*/ 540913 h 3419341"/>
              <a:gd name="csX77" fmla="*/ 141668 w 4391696"/>
              <a:gd name="csY77" fmla="*/ 528034 h 3419341"/>
              <a:gd name="csX78" fmla="*/ 257578 w 4391696"/>
              <a:gd name="csY78" fmla="*/ 521594 h 3419341"/>
              <a:gd name="csX79" fmla="*/ 354170 w 4391696"/>
              <a:gd name="csY79" fmla="*/ 521594 h 3419341"/>
              <a:gd name="csX80" fmla="*/ 379927 w 4391696"/>
              <a:gd name="csY80" fmla="*/ 470079 h 3419341"/>
              <a:gd name="csX81" fmla="*/ 540913 w 4391696"/>
              <a:gd name="csY81" fmla="*/ 321972 h 3419341"/>
              <a:gd name="csX82" fmla="*/ 643944 w 4391696"/>
              <a:gd name="csY82" fmla="*/ 309093 h 3419341"/>
              <a:gd name="csX83" fmla="*/ 689020 w 4391696"/>
              <a:gd name="csY83" fmla="*/ 225380 h 3419341"/>
              <a:gd name="csX84" fmla="*/ 785612 w 4391696"/>
              <a:gd name="csY84" fmla="*/ 128789 h 3419341"/>
              <a:gd name="csX85" fmla="*/ 875764 w 4391696"/>
              <a:gd name="csY85" fmla="*/ 109470 h 3419341"/>
              <a:gd name="csX86" fmla="*/ 1146220 w 4391696"/>
              <a:gd name="csY86" fmla="*/ 109470 h 3419341"/>
              <a:gd name="csX87" fmla="*/ 1223493 w 4391696"/>
              <a:gd name="csY87" fmla="*/ 38637 h 3419341"/>
              <a:gd name="csX88" fmla="*/ 1345843 w 4391696"/>
              <a:gd name="csY88" fmla="*/ 45076 h 3419341"/>
              <a:gd name="csX89" fmla="*/ 1526147 w 4391696"/>
              <a:gd name="csY89" fmla="*/ 6439 h 3419341"/>
              <a:gd name="csX90" fmla="*/ 1860998 w 4391696"/>
              <a:gd name="csY90" fmla="*/ 12879 h 3419341"/>
              <a:gd name="csX91" fmla="*/ 2195848 w 4391696"/>
              <a:gd name="csY91" fmla="*/ 45076 h 3419341"/>
              <a:gd name="csX92" fmla="*/ 2601533 w 4391696"/>
              <a:gd name="csY92" fmla="*/ 57955 h 3419341"/>
              <a:gd name="csX93" fmla="*/ 2646609 w 4391696"/>
              <a:gd name="csY93" fmla="*/ 45076 h 3419341"/>
              <a:gd name="csX94" fmla="*/ 3335629 w 4391696"/>
              <a:gd name="csY94" fmla="*/ 83713 h 3419341"/>
              <a:gd name="csX95" fmla="*/ 3541691 w 4391696"/>
              <a:gd name="csY95" fmla="*/ 90152 h 3419341"/>
              <a:gd name="csX96" fmla="*/ 3670479 w 4391696"/>
              <a:gd name="csY96" fmla="*/ 51516 h 3419341"/>
              <a:gd name="csX97" fmla="*/ 3915178 w 4391696"/>
              <a:gd name="csY97" fmla="*/ 38637 h 3419341"/>
              <a:gd name="csX98" fmla="*/ 4121240 w 4391696"/>
              <a:gd name="csY98" fmla="*/ 12879 h 34193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</a:cxnLst>
            <a:rect l="l" t="t" r="r" b="b"/>
            <a:pathLst>
              <a:path w="4391696" h="3419341">
                <a:moveTo>
                  <a:pt x="4250029" y="0"/>
                </a:moveTo>
                <a:lnTo>
                  <a:pt x="4282226" y="38637"/>
                </a:lnTo>
                <a:lnTo>
                  <a:pt x="4250029" y="257578"/>
                </a:lnTo>
                <a:lnTo>
                  <a:pt x="4211392" y="457200"/>
                </a:lnTo>
                <a:lnTo>
                  <a:pt x="4185634" y="502276"/>
                </a:lnTo>
                <a:lnTo>
                  <a:pt x="4211392" y="676141"/>
                </a:lnTo>
                <a:lnTo>
                  <a:pt x="4192074" y="888642"/>
                </a:lnTo>
                <a:lnTo>
                  <a:pt x="4166316" y="1133341"/>
                </a:lnTo>
                <a:lnTo>
                  <a:pt x="4224271" y="1217054"/>
                </a:lnTo>
                <a:lnTo>
                  <a:pt x="4282226" y="1313645"/>
                </a:lnTo>
                <a:lnTo>
                  <a:pt x="4295105" y="1378039"/>
                </a:lnTo>
                <a:lnTo>
                  <a:pt x="4250029" y="1571223"/>
                </a:lnTo>
                <a:lnTo>
                  <a:pt x="4243589" y="1796603"/>
                </a:lnTo>
                <a:lnTo>
                  <a:pt x="4262908" y="1873876"/>
                </a:lnTo>
                <a:lnTo>
                  <a:pt x="4275786" y="1989786"/>
                </a:lnTo>
                <a:lnTo>
                  <a:pt x="4211392" y="2195848"/>
                </a:lnTo>
                <a:lnTo>
                  <a:pt x="4230710" y="2240924"/>
                </a:lnTo>
                <a:lnTo>
                  <a:pt x="4262908" y="2498501"/>
                </a:lnTo>
                <a:lnTo>
                  <a:pt x="4250029" y="2607972"/>
                </a:lnTo>
                <a:lnTo>
                  <a:pt x="4275786" y="2859110"/>
                </a:lnTo>
                <a:lnTo>
                  <a:pt x="4327302" y="2975020"/>
                </a:lnTo>
                <a:lnTo>
                  <a:pt x="4340181" y="3090930"/>
                </a:lnTo>
                <a:lnTo>
                  <a:pt x="4327302" y="3258355"/>
                </a:lnTo>
                <a:lnTo>
                  <a:pt x="4391696" y="3361386"/>
                </a:lnTo>
                <a:lnTo>
                  <a:pt x="4359499" y="3374265"/>
                </a:lnTo>
                <a:lnTo>
                  <a:pt x="4134119" y="3393583"/>
                </a:lnTo>
                <a:lnTo>
                  <a:pt x="3940936" y="3419341"/>
                </a:lnTo>
                <a:lnTo>
                  <a:pt x="3844344" y="3348507"/>
                </a:lnTo>
                <a:lnTo>
                  <a:pt x="3786389" y="3329189"/>
                </a:lnTo>
                <a:lnTo>
                  <a:pt x="3696237" y="3335628"/>
                </a:lnTo>
                <a:lnTo>
                  <a:pt x="3561009" y="3290552"/>
                </a:lnTo>
                <a:lnTo>
                  <a:pt x="3515933" y="3232597"/>
                </a:lnTo>
                <a:lnTo>
                  <a:pt x="3419341" y="3239037"/>
                </a:lnTo>
                <a:lnTo>
                  <a:pt x="3284113" y="3232597"/>
                </a:lnTo>
                <a:lnTo>
                  <a:pt x="3181082" y="3239037"/>
                </a:lnTo>
                <a:lnTo>
                  <a:pt x="3110248" y="3284113"/>
                </a:lnTo>
                <a:lnTo>
                  <a:pt x="3013657" y="3284113"/>
                </a:lnTo>
                <a:lnTo>
                  <a:pt x="2910626" y="3303431"/>
                </a:lnTo>
                <a:lnTo>
                  <a:pt x="2672367" y="3354947"/>
                </a:lnTo>
                <a:lnTo>
                  <a:pt x="2588654" y="3348507"/>
                </a:lnTo>
                <a:lnTo>
                  <a:pt x="2504941" y="3239037"/>
                </a:lnTo>
                <a:lnTo>
                  <a:pt x="2414789" y="3213279"/>
                </a:lnTo>
                <a:lnTo>
                  <a:pt x="2150772" y="3226158"/>
                </a:lnTo>
                <a:lnTo>
                  <a:pt x="1957589" y="3226158"/>
                </a:lnTo>
                <a:lnTo>
                  <a:pt x="1906074" y="3129566"/>
                </a:lnTo>
                <a:lnTo>
                  <a:pt x="1841679" y="3251916"/>
                </a:lnTo>
                <a:lnTo>
                  <a:pt x="1558344" y="3316310"/>
                </a:lnTo>
                <a:lnTo>
                  <a:pt x="1468192" y="3290552"/>
                </a:lnTo>
                <a:lnTo>
                  <a:pt x="1371600" y="3193961"/>
                </a:lnTo>
                <a:lnTo>
                  <a:pt x="1275009" y="3187521"/>
                </a:lnTo>
                <a:lnTo>
                  <a:pt x="1056068" y="3136006"/>
                </a:lnTo>
                <a:lnTo>
                  <a:pt x="959477" y="3142445"/>
                </a:lnTo>
                <a:lnTo>
                  <a:pt x="817809" y="3213279"/>
                </a:lnTo>
                <a:lnTo>
                  <a:pt x="695460" y="3232597"/>
                </a:lnTo>
                <a:lnTo>
                  <a:pt x="463640" y="3239037"/>
                </a:lnTo>
                <a:lnTo>
                  <a:pt x="328412" y="3213279"/>
                </a:lnTo>
                <a:lnTo>
                  <a:pt x="193184" y="3193961"/>
                </a:lnTo>
                <a:lnTo>
                  <a:pt x="83713" y="3174642"/>
                </a:lnTo>
                <a:lnTo>
                  <a:pt x="90153" y="3123127"/>
                </a:lnTo>
                <a:lnTo>
                  <a:pt x="109471" y="3071611"/>
                </a:lnTo>
                <a:lnTo>
                  <a:pt x="109471" y="2962141"/>
                </a:lnTo>
                <a:lnTo>
                  <a:pt x="64395" y="2865549"/>
                </a:lnTo>
                <a:lnTo>
                  <a:pt x="25758" y="2749639"/>
                </a:lnTo>
                <a:lnTo>
                  <a:pt x="25758" y="2595093"/>
                </a:lnTo>
                <a:lnTo>
                  <a:pt x="25758" y="2492062"/>
                </a:lnTo>
                <a:lnTo>
                  <a:pt x="57955" y="2363273"/>
                </a:lnTo>
                <a:lnTo>
                  <a:pt x="70834" y="2189409"/>
                </a:lnTo>
                <a:lnTo>
                  <a:pt x="83713" y="2060620"/>
                </a:lnTo>
                <a:lnTo>
                  <a:pt x="77274" y="1828800"/>
                </a:lnTo>
                <a:lnTo>
                  <a:pt x="51516" y="1732209"/>
                </a:lnTo>
                <a:lnTo>
                  <a:pt x="103031" y="1539025"/>
                </a:lnTo>
                <a:lnTo>
                  <a:pt x="122350" y="1294327"/>
                </a:lnTo>
                <a:lnTo>
                  <a:pt x="90153" y="1197735"/>
                </a:lnTo>
                <a:lnTo>
                  <a:pt x="25758" y="1062507"/>
                </a:lnTo>
                <a:lnTo>
                  <a:pt x="0" y="965916"/>
                </a:lnTo>
                <a:lnTo>
                  <a:pt x="19319" y="792051"/>
                </a:lnTo>
                <a:lnTo>
                  <a:pt x="103031" y="540913"/>
                </a:lnTo>
                <a:lnTo>
                  <a:pt x="141668" y="528034"/>
                </a:lnTo>
                <a:lnTo>
                  <a:pt x="257578" y="521594"/>
                </a:lnTo>
                <a:lnTo>
                  <a:pt x="354170" y="521594"/>
                </a:lnTo>
                <a:lnTo>
                  <a:pt x="379927" y="470079"/>
                </a:lnTo>
                <a:lnTo>
                  <a:pt x="540913" y="321972"/>
                </a:lnTo>
                <a:lnTo>
                  <a:pt x="643944" y="309093"/>
                </a:lnTo>
                <a:lnTo>
                  <a:pt x="689020" y="225380"/>
                </a:lnTo>
                <a:lnTo>
                  <a:pt x="785612" y="128789"/>
                </a:lnTo>
                <a:lnTo>
                  <a:pt x="875764" y="109470"/>
                </a:lnTo>
                <a:lnTo>
                  <a:pt x="1146220" y="109470"/>
                </a:lnTo>
                <a:lnTo>
                  <a:pt x="1223493" y="38637"/>
                </a:lnTo>
                <a:lnTo>
                  <a:pt x="1345843" y="45076"/>
                </a:lnTo>
                <a:lnTo>
                  <a:pt x="1526147" y="6439"/>
                </a:lnTo>
                <a:lnTo>
                  <a:pt x="1860998" y="12879"/>
                </a:lnTo>
                <a:lnTo>
                  <a:pt x="2195848" y="45076"/>
                </a:lnTo>
                <a:lnTo>
                  <a:pt x="2601533" y="57955"/>
                </a:lnTo>
                <a:lnTo>
                  <a:pt x="2646609" y="45076"/>
                </a:lnTo>
                <a:lnTo>
                  <a:pt x="3335629" y="83713"/>
                </a:lnTo>
                <a:lnTo>
                  <a:pt x="3541691" y="90152"/>
                </a:lnTo>
                <a:lnTo>
                  <a:pt x="3670479" y="51516"/>
                </a:lnTo>
                <a:lnTo>
                  <a:pt x="3915178" y="38637"/>
                </a:lnTo>
                <a:lnTo>
                  <a:pt x="4121240" y="12879"/>
                </a:lnTo>
                <a:close/>
              </a:path>
            </a:pathLst>
          </a:custGeom>
        </p:spPr>
      </p:pic>
      <p:sp>
        <p:nvSpPr>
          <p:cNvPr id="60" name="椭圆 59"/>
          <p:cNvSpPr/>
          <p:nvPr/>
        </p:nvSpPr>
        <p:spPr>
          <a:xfrm>
            <a:off x="3264939" y="2874431"/>
            <a:ext cx="336884" cy="336884"/>
          </a:xfrm>
          <a:prstGeom prst="ellipse">
            <a:avLst/>
          </a:prstGeom>
          <a:solidFill>
            <a:srgbClr val="7EC492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1" name="任意形状 14"/>
          <p:cNvSpPr/>
          <p:nvPr/>
        </p:nvSpPr>
        <p:spPr>
          <a:xfrm rot="21312644">
            <a:off x="3518477" y="2219220"/>
            <a:ext cx="1751290" cy="580768"/>
          </a:xfrm>
          <a:custGeom>
            <a:avLst/>
            <a:gdLst>
              <a:gd name="connsiteX0" fmla="*/ 0 w 1748589"/>
              <a:gd name="connsiteY0" fmla="*/ 625643 h 625643"/>
              <a:gd name="connsiteX1" fmla="*/ 545431 w 1748589"/>
              <a:gd name="connsiteY1" fmla="*/ 0 h 625643"/>
              <a:gd name="connsiteX2" fmla="*/ 1748589 w 1748589"/>
              <a:gd name="connsiteY2" fmla="*/ 0 h 62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8589" h="625643">
                <a:moveTo>
                  <a:pt x="0" y="625643"/>
                </a:moveTo>
                <a:lnTo>
                  <a:pt x="545431" y="0"/>
                </a:lnTo>
                <a:lnTo>
                  <a:pt x="1748589" y="0"/>
                </a:lnTo>
              </a:path>
            </a:pathLst>
          </a:custGeom>
          <a:noFill/>
          <a:ln w="47625">
            <a:solidFill>
              <a:srgbClr val="7EC49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6" name="椭圆 65"/>
          <p:cNvSpPr/>
          <p:nvPr/>
        </p:nvSpPr>
        <p:spPr>
          <a:xfrm>
            <a:off x="3967567" y="3978024"/>
            <a:ext cx="336884" cy="336884"/>
          </a:xfrm>
          <a:prstGeom prst="ellipse">
            <a:avLst/>
          </a:prstGeom>
          <a:solidFill>
            <a:srgbClr val="7EC492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7" name="任意形状 21"/>
          <p:cNvSpPr/>
          <p:nvPr/>
        </p:nvSpPr>
        <p:spPr>
          <a:xfrm rot="1121273">
            <a:off x="4355784" y="3514496"/>
            <a:ext cx="880542" cy="614133"/>
          </a:xfrm>
          <a:custGeom>
            <a:avLst/>
            <a:gdLst>
              <a:gd name="connsiteX0" fmla="*/ 0 w 1748589"/>
              <a:gd name="connsiteY0" fmla="*/ 625643 h 625643"/>
              <a:gd name="connsiteX1" fmla="*/ 545431 w 1748589"/>
              <a:gd name="connsiteY1" fmla="*/ 0 h 625643"/>
              <a:gd name="connsiteX2" fmla="*/ 1748589 w 1748589"/>
              <a:gd name="connsiteY2" fmla="*/ 0 h 62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8589" h="625643">
                <a:moveTo>
                  <a:pt x="0" y="625643"/>
                </a:moveTo>
                <a:lnTo>
                  <a:pt x="545431" y="0"/>
                </a:lnTo>
                <a:lnTo>
                  <a:pt x="1748589" y="0"/>
                </a:lnTo>
              </a:path>
            </a:pathLst>
          </a:custGeom>
          <a:noFill/>
          <a:ln w="47625">
            <a:solidFill>
              <a:srgbClr val="7EC49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2" name="椭圆 71"/>
          <p:cNvSpPr/>
          <p:nvPr/>
        </p:nvSpPr>
        <p:spPr>
          <a:xfrm>
            <a:off x="4176860" y="5231805"/>
            <a:ext cx="336884" cy="336884"/>
          </a:xfrm>
          <a:prstGeom prst="ellipse">
            <a:avLst/>
          </a:prstGeom>
          <a:solidFill>
            <a:srgbClr val="7EC492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3" name="任意形状 26"/>
          <p:cNvSpPr/>
          <p:nvPr/>
        </p:nvSpPr>
        <p:spPr>
          <a:xfrm rot="21410060">
            <a:off x="4543224" y="5143030"/>
            <a:ext cx="719043" cy="149272"/>
          </a:xfrm>
          <a:custGeom>
            <a:avLst/>
            <a:gdLst>
              <a:gd name="connsiteX0" fmla="*/ 0 w 1748589"/>
              <a:gd name="connsiteY0" fmla="*/ 625643 h 625643"/>
              <a:gd name="connsiteX1" fmla="*/ 545431 w 1748589"/>
              <a:gd name="connsiteY1" fmla="*/ 0 h 625643"/>
              <a:gd name="connsiteX2" fmla="*/ 1748589 w 1748589"/>
              <a:gd name="connsiteY2" fmla="*/ 0 h 625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8589" h="625643">
                <a:moveTo>
                  <a:pt x="0" y="625643"/>
                </a:moveTo>
                <a:lnTo>
                  <a:pt x="545431" y="0"/>
                </a:lnTo>
                <a:lnTo>
                  <a:pt x="1748589" y="0"/>
                </a:lnTo>
              </a:path>
            </a:pathLst>
          </a:custGeom>
          <a:noFill/>
          <a:ln w="47625">
            <a:solidFill>
              <a:srgbClr val="7EC49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22" name="组合 121"/>
          <p:cNvGrpSpPr/>
          <p:nvPr/>
        </p:nvGrpSpPr>
        <p:grpSpPr>
          <a:xfrm>
            <a:off x="6609043" y="1709405"/>
            <a:ext cx="5141162" cy="996422"/>
            <a:chOff x="5856059" y="1614834"/>
            <a:chExt cx="4923156" cy="996422"/>
          </a:xfrm>
        </p:grpSpPr>
        <p:sp>
          <p:nvSpPr>
            <p:cNvPr id="117" name="任意多边形: 形状 116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5187267" y="1709158"/>
            <a:ext cx="1327269" cy="997876"/>
            <a:chOff x="4766273" y="1614587"/>
            <a:chExt cx="867906" cy="997876"/>
          </a:xfrm>
        </p:grpSpPr>
        <p:sp>
          <p:nvSpPr>
            <p:cNvPr id="120" name="任意多边形: 形状 119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08" name="文本框 107"/>
          <p:cNvSpPr txBox="1"/>
          <p:nvPr/>
        </p:nvSpPr>
        <p:spPr>
          <a:xfrm>
            <a:off x="5357795" y="1707704"/>
            <a:ext cx="902811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zh-CN" sz="2800" b="1" err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疾病</a:t>
            </a:r>
            <a:endParaRPr lang="en-US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800" b="1" err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定义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6892200" y="1799889"/>
            <a:ext cx="4801314" cy="8501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由布鲁氏菌引起的人畜共患传染病，被我国列</a:t>
            </a:r>
            <a:endParaRPr lang="en-US" altLang="zh-CN"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为乙类传染病，危害严重</a:t>
            </a:r>
            <a:r>
              <a:rPr lang="zh-CN" altLang="en-US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670828" y="3223391"/>
            <a:ext cx="5141162" cy="996422"/>
            <a:chOff x="5856059" y="1614834"/>
            <a:chExt cx="4923156" cy="996422"/>
          </a:xfrm>
        </p:grpSpPr>
        <p:sp>
          <p:nvSpPr>
            <p:cNvPr id="133" name="任意多边形: 形状 132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5249052" y="3272572"/>
            <a:ext cx="1327269" cy="997876"/>
            <a:chOff x="4766273" y="1614587"/>
            <a:chExt cx="867906" cy="997876"/>
          </a:xfrm>
        </p:grpSpPr>
        <p:sp>
          <p:nvSpPr>
            <p:cNvPr id="136" name="任意多边形: 形状 135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39" name="文本框 138"/>
          <p:cNvSpPr txBox="1"/>
          <p:nvPr/>
        </p:nvSpPr>
        <p:spPr>
          <a:xfrm>
            <a:off x="6986710" y="3265723"/>
            <a:ext cx="4801314" cy="8501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革兰氏阴性短小杆菌，主要分羊、牛、猪种</a:t>
            </a:r>
            <a:r>
              <a:rPr kumimoji="0" lang="en-US" altLang="zh-CN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，</a:t>
            </a:r>
            <a:endParaRPr kumimoji="0" lang="en-US" altLang="zh-CN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  <a:cs typeface="Noto Sans SC" charset="-122"/>
              <a:sym typeface="Noto Sans SC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其中羊种致病力最强</a:t>
            </a:r>
            <a:r>
              <a:rPr kumimoji="0" lang="en-US" altLang="zh-CN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。</a:t>
            </a:r>
            <a:endParaRPr kumimoji="0" lang="en-US" altLang="zh-CN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41" name="组合 140"/>
          <p:cNvGrpSpPr/>
          <p:nvPr/>
        </p:nvGrpSpPr>
        <p:grpSpPr>
          <a:xfrm>
            <a:off x="6670828" y="4823640"/>
            <a:ext cx="5141162" cy="996422"/>
            <a:chOff x="5856059" y="1614834"/>
            <a:chExt cx="4923156" cy="996422"/>
          </a:xfrm>
        </p:grpSpPr>
        <p:sp>
          <p:nvSpPr>
            <p:cNvPr id="142" name="任意多边形: 形状 141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>
            <a:off x="5249052" y="4823393"/>
            <a:ext cx="1327269" cy="997876"/>
            <a:chOff x="4766273" y="1614587"/>
            <a:chExt cx="867906" cy="997876"/>
          </a:xfrm>
        </p:grpSpPr>
        <p:sp>
          <p:nvSpPr>
            <p:cNvPr id="145" name="任意多边形: 形状 144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50" name="文本框 149"/>
          <p:cNvSpPr txBox="1"/>
          <p:nvPr/>
        </p:nvSpPr>
        <p:spPr>
          <a:xfrm>
            <a:off x="6974900" y="4882453"/>
            <a:ext cx="4801314" cy="8501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</a:rPr>
              <a:t>抵抗力较强，可存活数周至数月；但对湿热</a:t>
            </a:r>
            <a:r>
              <a:rPr lang="en-US" altLang="zh-CN">
                <a:latin typeface="微软雅黑" pitchFamily="34" charset="-122"/>
                <a:ea typeface="微软雅黑" pitchFamily="34" charset="-122"/>
              </a:rPr>
              <a:t>、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</a:rPr>
              <a:t>紫外线和消毒剂敏感</a:t>
            </a:r>
            <a:r>
              <a:rPr lang="en-US" altLang="zh-CN"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1" name="文本框 150"/>
          <p:cNvSpPr txBox="1"/>
          <p:nvPr/>
        </p:nvSpPr>
        <p:spPr>
          <a:xfrm>
            <a:off x="5256875" y="3282204"/>
            <a:ext cx="1261884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病原体</a:t>
            </a:r>
            <a:endParaRPr lang="en-US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特征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5421476" y="4833619"/>
            <a:ext cx="902812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生存</a:t>
            </a:r>
            <a:endParaRPr lang="en-US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特点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197610" y="5869568"/>
            <a:ext cx="2954655" cy="406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布鲁氏菌显微镜形态示意图</a:t>
            </a:r>
            <a:endParaRPr kumimoji="0" lang="en-US" altLang="zh-CN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8" y="1098092"/>
            <a:ext cx="351313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90977" y="1189595"/>
            <a:ext cx="223651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布病的危害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14" name="任意多边形: 形状 13"/>
          <p:cNvSpPr/>
          <p:nvPr/>
        </p:nvSpPr>
        <p:spPr>
          <a:xfrm>
            <a:off x="1101359" y="2171802"/>
            <a:ext cx="4136425" cy="2047773"/>
          </a:xfrm>
          <a:prstGeom prst="wedgeRoundRectCallout">
            <a:avLst/>
          </a:prstGeom>
          <a:solidFill>
            <a:srgbClr val="FFFD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354952" y="2322437"/>
            <a:ext cx="352184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err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对人体健康的危害</a:t>
            </a:r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：</a:t>
            </a:r>
            <a:endParaRPr lang="en-US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任意多边形: 形状 21"/>
          <p:cNvSpPr/>
          <p:nvPr/>
        </p:nvSpPr>
        <p:spPr>
          <a:xfrm>
            <a:off x="6214521" y="2152752"/>
            <a:ext cx="4382270" cy="2035142"/>
          </a:xfrm>
          <a:prstGeom prst="wedgeRoundRectCallout">
            <a:avLst/>
          </a:prstGeom>
          <a:solidFill>
            <a:srgbClr val="FFFD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6424581" y="2279683"/>
            <a:ext cx="34069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对</a:t>
            </a:r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畜牧业</a:t>
            </a:r>
            <a:r>
              <a:rPr lang="en-US" altLang="zh-CN" sz="2800" b="1" err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的危害</a:t>
            </a:r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：</a:t>
            </a:r>
            <a:endParaRPr lang="en-US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118591" y="2845757"/>
            <a:ext cx="4019550" cy="1566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8000"/>
              </a:lnSpc>
              <a:buClr>
                <a:srgbClr val="333333"/>
              </a:buClr>
              <a:buFont typeface="Wingdings" charset="2"/>
              <a:buChar char="Ø"/>
              <a:defRPr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急性期：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发热、多汗、乏力、关节肌肉疼痛、肝脾肿大等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08000"/>
              </a:lnSpc>
              <a:buClr>
                <a:srgbClr val="333333"/>
              </a:buClr>
              <a:buFont typeface="Wingdings" charset="2"/>
              <a:buChar char="Ø"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慢性期：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可导致骨关节损害、神经系统损伤等，严重影响生活质量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6436511" y="2825513"/>
            <a:ext cx="4064495" cy="1566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8000"/>
              </a:lnSpc>
              <a:buClr>
                <a:srgbClr val="333333"/>
              </a:buClr>
              <a:buFont typeface="Wingdings" charset="2"/>
              <a:buChar char="Ø"/>
              <a:defRPr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繁殖障碍：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导致母畜流产、不孕，公畜睾丸炎，影响种群繁衍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08000"/>
              </a:lnSpc>
              <a:buClr>
                <a:srgbClr val="333333"/>
              </a:buClr>
              <a:buFont typeface="Wingdings" charset="2"/>
              <a:buChar char="Ø"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经济损失：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造成巨大的经济损失，制约畜牧业的健康可持续发展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endParaRPr lang="zh-CN" altLang="en-US"/>
          </a:p>
        </p:txBody>
      </p:sp>
      <p:pic>
        <p:nvPicPr>
          <p:cNvPr id="30" name="图片 29"/>
          <p:cNvPicPr/>
          <p:nvPr>
            <p:custDataLst>
              <p:tags r:id="rId5"/>
            </p:custDataLst>
          </p:nvPr>
        </p:nvPicPr>
        <p:blipFill>
          <a:blip r:embed="rId6"/>
          <a:srcRect r="5394"/>
          <a:stretch>
            <a:fillRect/>
          </a:stretch>
        </p:blipFill>
        <p:spPr>
          <a:xfrm>
            <a:off x="1337721" y="4457115"/>
            <a:ext cx="3442970" cy="22542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2" name="图片 31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5400000">
            <a:off x="7068320" y="3874771"/>
            <a:ext cx="2239079" cy="35026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02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994693" y="2844503"/>
            <a:ext cx="4339650" cy="175432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Noto Sans SC" charset="-122"/>
              </a:rPr>
              <a:t>海南流行现状</a:t>
            </a:r>
            <a:endParaRPr lang="en-US" altLang="zh-CN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>
              <a:defRPr/>
            </a:pPr>
            <a:endParaRPr lang="zh-CN" altLang="en-US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  <a:sym typeface="思源黑体 CN Medium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648739" y="4062918"/>
            <a:ext cx="4716084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分析海南省布病的发病率趋势、地域分布及流行特点 </a:t>
            </a:r>
            <a:r>
              <a:rPr lang="zh-CN" altLang="en-US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zh-CN" altLang="en-US" sz="200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34052"/>
            <a:ext cx="12201024" cy="68580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98486" y="2331549"/>
            <a:ext cx="3900913" cy="3035319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Freeform 9"/>
          <p:cNvSpPr/>
          <p:nvPr/>
        </p:nvSpPr>
        <p:spPr bwMode="auto">
          <a:xfrm rot="10800000" flipV="1">
            <a:off x="420687" y="1212392"/>
            <a:ext cx="4723001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766187" y="1303895"/>
            <a:ext cx="387798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海南省布病疫情概况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22" name="组合 121"/>
          <p:cNvGrpSpPr/>
          <p:nvPr/>
        </p:nvGrpSpPr>
        <p:grpSpPr>
          <a:xfrm>
            <a:off x="6632664" y="3004805"/>
            <a:ext cx="5141162" cy="996422"/>
            <a:chOff x="5856059" y="1614834"/>
            <a:chExt cx="4923156" cy="996422"/>
          </a:xfrm>
        </p:grpSpPr>
        <p:sp>
          <p:nvSpPr>
            <p:cNvPr id="117" name="任意多边形: 形状 116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5217831" y="3004558"/>
            <a:ext cx="1327269" cy="997876"/>
            <a:chOff x="4766273" y="1614587"/>
            <a:chExt cx="867906" cy="997876"/>
          </a:xfrm>
        </p:grpSpPr>
        <p:sp>
          <p:nvSpPr>
            <p:cNvPr id="120" name="任意多边形: 形状 119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08" name="文本框 107"/>
          <p:cNvSpPr txBox="1"/>
          <p:nvPr/>
        </p:nvSpPr>
        <p:spPr>
          <a:xfrm>
            <a:off x="5357795" y="3003104"/>
            <a:ext cx="10896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总体趋势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6670828" y="3064795"/>
            <a:ext cx="5254383" cy="850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  <a:defRPr/>
            </a:pP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虽低于全国平均水平，但呈逐年上升趋势。2009-2022年累计报告140例，年均发病率0.11/10万。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670828" y="4160474"/>
            <a:ext cx="5141162" cy="996422"/>
            <a:chOff x="5856059" y="1614834"/>
            <a:chExt cx="4923156" cy="996422"/>
          </a:xfrm>
        </p:grpSpPr>
        <p:sp>
          <p:nvSpPr>
            <p:cNvPr id="133" name="任意多边形: 形状 132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5249052" y="4209655"/>
            <a:ext cx="1327269" cy="997876"/>
            <a:chOff x="4766273" y="1614587"/>
            <a:chExt cx="867906" cy="997876"/>
          </a:xfrm>
        </p:grpSpPr>
        <p:sp>
          <p:nvSpPr>
            <p:cNvPr id="136" name="任意多边形: 形状 135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39" name="文本框 138"/>
          <p:cNvSpPr txBox="1"/>
          <p:nvPr/>
        </p:nvSpPr>
        <p:spPr>
          <a:xfrm>
            <a:off x="6798199" y="4235728"/>
            <a:ext cx="5145963" cy="850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病例高度集中在西部地区，主要涉及东方市、昌江黎族自治县、白沙黎族自治县等市县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41" name="组合 140"/>
          <p:cNvGrpSpPr/>
          <p:nvPr/>
        </p:nvGrpSpPr>
        <p:grpSpPr>
          <a:xfrm>
            <a:off x="6670828" y="5398773"/>
            <a:ext cx="5141162" cy="996422"/>
            <a:chOff x="5856059" y="1614834"/>
            <a:chExt cx="4923156" cy="996422"/>
          </a:xfrm>
        </p:grpSpPr>
        <p:sp>
          <p:nvSpPr>
            <p:cNvPr id="142" name="任意多边形: 形状 141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>
            <a:off x="5279616" y="5398526"/>
            <a:ext cx="1327269" cy="997876"/>
            <a:chOff x="4766273" y="1614587"/>
            <a:chExt cx="867906" cy="997876"/>
          </a:xfrm>
        </p:grpSpPr>
        <p:sp>
          <p:nvSpPr>
            <p:cNvPr id="145" name="任意多边形: 形状 144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charset="-122"/>
                <a:ea typeface="思源黑体 CN Normal"/>
                <a:cs typeface="Arial" charset="0"/>
              </a:endParaRPr>
            </a:p>
          </p:txBody>
        </p:sp>
      </p:grpSp>
      <p:sp>
        <p:nvSpPr>
          <p:cNvPr id="150" name="文本框 149"/>
          <p:cNvSpPr txBox="1"/>
          <p:nvPr/>
        </p:nvSpPr>
        <p:spPr>
          <a:xfrm>
            <a:off x="6834014" y="5464978"/>
            <a:ext cx="5114964" cy="850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  <a:defRPr/>
            </a:pP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感染人群以职业暴露者为主，包括农民、养殖户等，且男性病例数量显著多于女性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 </a:t>
            </a:r>
            <a:endParaRPr lang="zh-CN" altLang="zh-CN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1" name="文本框 150"/>
          <p:cNvSpPr txBox="1"/>
          <p:nvPr/>
        </p:nvSpPr>
        <p:spPr>
          <a:xfrm>
            <a:off x="5355554" y="4247468"/>
            <a:ext cx="9577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地区分布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5421477" y="5408752"/>
            <a:ext cx="9951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人群特征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413717" y="5697130"/>
            <a:ext cx="1568058" cy="406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Noto Sans SC" charset="-122"/>
                <a:sym typeface="Noto Sans SC" charset="-122"/>
              </a:rPr>
              <a:t>海南省地形图</a:t>
            </a:r>
            <a:endParaRPr kumimoji="0" lang="en-US" altLang="zh-CN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pic>
        <p:nvPicPr>
          <p:cNvPr id="7" name="图片 6"/>
          <p:cNvPicPr/>
          <p:nvPr/>
        </p:nvPicPr>
        <p:blipFill>
          <a:blip r:embed="rId6"/>
          <a:stretch>
            <a:fillRect/>
          </a:stretch>
        </p:blipFill>
        <p:spPr>
          <a:xfrm>
            <a:off x="1025972" y="2661811"/>
            <a:ext cx="3073539" cy="2428059"/>
          </a:xfrm>
          <a:prstGeom prst="rect">
            <a:avLst/>
          </a:prstGeom>
        </p:spPr>
      </p:pic>
      <p:pic>
        <p:nvPicPr>
          <p:cNvPr id="9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5475" y="1259705"/>
            <a:ext cx="5759257" cy="13883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6" y="1050467"/>
            <a:ext cx="5103813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itchFamily="34" charset="-122"/>
              <a:ea typeface="思源黑体 CN Medium" pitchFamily="34" charset="-122"/>
              <a:sym typeface="思源黑体 CN Medium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40457" y="1141970"/>
            <a:ext cx="469872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海南省布病防控工作进展</a:t>
            </a:r>
            <a:endParaRPr lang="zh-CN" alt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itchFamily="2" charset="-122"/>
                <a:ea typeface="站酷酷黑" pitchFamily="2" charset="-122"/>
                <a:cs typeface="微软雅黑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itchFamily="2" charset="-122"/>
              <a:ea typeface="站酷酷黑" pitchFamily="2" charset="-122"/>
              <a:cs typeface="微软雅黑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itchFamily="18" charset="0"/>
                <a:ea typeface="字体管家青葱" pitchFamily="18" charset="-122"/>
                <a:cs typeface="Times New Roman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itchFamily="18" charset="0"/>
              <a:ea typeface="字体管家青葱" pitchFamily="18" charset="-122"/>
              <a:cs typeface="Times New Roman" pitchFamily="18" charset="0"/>
            </a:endParaRPr>
          </a:p>
        </p:txBody>
      </p:sp>
      <p:sp>
        <p:nvSpPr>
          <p:cNvPr id="52" name="AutoShape 22"/>
          <p:cNvSpPr/>
          <p:nvPr/>
        </p:nvSpPr>
        <p:spPr>
          <a:xfrm>
            <a:off x="8001000" y="6286500"/>
            <a:ext cx="342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智慧农业数字化监控体系</a:t>
            </a:r>
            <a:endParaRPr lang="en-US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3" name="AutoShape 22"/>
          <p:cNvSpPr/>
          <p:nvPr/>
        </p:nvSpPr>
        <p:spPr>
          <a:xfrm>
            <a:off x="8073226" y="3589621"/>
            <a:ext cx="342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err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智慧农业数字化监控体系</a:t>
            </a:r>
            <a:endParaRPr lang="en-US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1114425" y="4676775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400328" y="2211006"/>
            <a:ext cx="6857722" cy="4029609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" name="文本框 8"/>
          <p:cNvSpPr txBox="1"/>
          <p:nvPr/>
        </p:nvSpPr>
        <p:spPr>
          <a:xfrm>
            <a:off x="1116977" y="2486600"/>
            <a:ext cx="593780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charset="2"/>
              <a:buChar char="Ø"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实施专项防控行动</a:t>
            </a:r>
            <a:r>
              <a:rPr lang="zh-CN" altLang="en-US" b="1">
                <a:latin typeface="微软雅黑" pitchFamily="34" charset="-122"/>
                <a:ea typeface="微软雅黑" pitchFamily="34" charset="-122"/>
                <a:sym typeface="Noto Sans SC" charset="-122"/>
              </a:rPr>
              <a:t>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落实《海南省畜间布鲁氏菌病防控五年行动实施方案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(2022—2026年)》。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ct val="125000"/>
              </a:lnSpc>
              <a:buFont typeface="Wingdings" charset="2"/>
              <a:buChar char="Ø"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推进区域化管理：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开展布病净化场、无疫小区建设，筑牢区域防疫屏障</a:t>
            </a:r>
            <a:r>
              <a:rPr lang="en-US" altLang="zh-CN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25000"/>
              </a:lnSpc>
              <a:buFont typeface="Wingdings" charset="2"/>
              <a:buChar char="Ø"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强化牛羊调运监管：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严格执行产地检疫和落地报告制度，阻断传播链条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zh-CN" altLang="en-US"/>
          </a:p>
          <a:p>
            <a:pPr marL="285750" indent="-285750">
              <a:lnSpc>
                <a:spcPct val="125000"/>
              </a:lnSpc>
              <a:buFont typeface="Wingdings" charset="2"/>
              <a:buChar char="Ø"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加强奶畜风险监测</a:t>
            </a:r>
            <a:r>
              <a:rPr lang="en-US" altLang="zh-CN" b="1">
                <a:latin typeface="微软雅黑" pitchFamily="34" charset="-122"/>
                <a:ea typeface="微软雅黑" pitchFamily="34" charset="-122"/>
                <a:sym typeface="Noto Sans SC" charset="-122"/>
              </a:rPr>
              <a:t>：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 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探索建立生鲜乳风险监测评估制度，保障乳制品安全</a:t>
            </a:r>
            <a:endParaRPr lang="en-US" altLang="zh-CN">
              <a:latin typeface="微软雅黑" pitchFamily="34" charset="-122"/>
              <a:ea typeface="微软雅黑" pitchFamily="34" charset="-122"/>
              <a:sym typeface="Noto Sans SC" charset="-122"/>
            </a:endParaRPr>
          </a:p>
          <a:p>
            <a:pPr marL="285750" indent="-285750">
              <a:lnSpc>
                <a:spcPct val="125000"/>
              </a:lnSpc>
              <a:buFont typeface="Wingdings" charset="2"/>
              <a:buChar char="Ø"/>
            </a:pPr>
            <a:r>
              <a:rPr lang="en-US" altLang="zh-CN" b="1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提升智慧防疫能力：</a:t>
            </a:r>
            <a:r>
              <a:rPr lang="en-US" altLang="zh-CN" err="1">
                <a:latin typeface="微软雅黑" pitchFamily="34" charset="-122"/>
                <a:ea typeface="微软雅黑" pitchFamily="34" charset="-122"/>
                <a:sym typeface="Noto Sans SC" charset="-122"/>
              </a:rPr>
              <a:t>运用大数据、人工智能等技术，实现全链条精细化监管</a:t>
            </a:r>
            <a:r>
              <a:rPr lang="en-US" altLang="zh-CN">
                <a:latin typeface="微软雅黑" pitchFamily="34" charset="-122"/>
                <a:ea typeface="微软雅黑" pitchFamily="34" charset="-122"/>
                <a:sym typeface="Noto Sans SC" charset="-122"/>
              </a:rPr>
              <a:t>。</a:t>
            </a:r>
            <a:endParaRPr lang="en-US" altLang="zh-CN"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  <a:p>
            <a:endParaRPr lang="zh-CN" altLang="en-US"/>
          </a:p>
          <a:p>
            <a:endParaRPr lang="en-US" altLang="zh-CN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7943267" y="1340725"/>
            <a:ext cx="3613827" cy="2123491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8" name="Picture 19"/>
          <p:cNvPicPr>
            <a:picLocks noChangeAspect="1"/>
          </p:cNvPicPr>
          <p:nvPr/>
        </p:nvPicPr>
        <p:blipFill>
          <a:blip r:embed="rId6"/>
          <a:srcRect l="113" r="113"/>
          <a:stretch>
            <a:fillRect/>
          </a:stretch>
        </p:blipFill>
        <p:spPr>
          <a:xfrm>
            <a:off x="8326855" y="1596282"/>
            <a:ext cx="3006586" cy="1681461"/>
          </a:xfrm>
          <a:prstGeom prst="roundRect">
            <a:avLst>
              <a:gd name="adj" fmla="val 6622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10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7943267" y="3900726"/>
            <a:ext cx="3613827" cy="2123491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1" name="Picture 2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534400" y="4031053"/>
            <a:ext cx="2754174" cy="1836116"/>
          </a:xfrm>
          <a:prstGeom prst="roundRect">
            <a:avLst>
              <a:gd name="adj" fmla="val 555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1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3" y="-4213289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itchFamily="2" charset="-122"/>
                  <a:ea typeface="汉标高清毛笔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itchFamily="18" charset="-122"/>
                  <a:sym typeface="阿里巴巴普惠体" pitchFamily="18" charset="-122"/>
                </a:rPr>
                <a:t>03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itchFamily="18" charset="-122"/>
                <a:ea typeface="阿里巴巴普惠体" pitchFamily="18" charset="-122"/>
                <a:cs typeface="阿里巴巴普惠体" pitchFamily="18" charset="-122"/>
                <a:sym typeface="阿里巴巴普惠体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575100" y="2831657"/>
            <a:ext cx="5032147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itchFamily="2" charset="-122"/>
                <a:ea typeface="汉标高清毛笔" pitchFamily="2" charset="-122"/>
              </a:defRPr>
            </a:lvl1pPr>
          </a:lstStyle>
          <a:p>
            <a:pPr>
              <a:defRPr/>
            </a:pPr>
            <a:r>
              <a:rPr lang="zh-CN" altLang="en-US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传播与高危人群</a:t>
            </a:r>
            <a:endParaRPr lang="zh-CN" altLang="en-US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709652" y="4071625"/>
            <a:ext cx="4781593" cy="1884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  <a:sym typeface="Noto Sans SC" charset="-122"/>
              </a:rPr>
              <a:t>详述布病的主要传播方式，识别畜牧业等重点易感人群 </a:t>
            </a:r>
            <a:r>
              <a:rPr lang="zh-CN" altLang="en-US" sz="2000">
                <a:solidFill>
                  <a:prstClr val="black">
                    <a:lumMod val="95000"/>
                    <a:lumOff val="5000"/>
                  </a:prstClr>
                </a:solidFill>
                <a:latin typeface="微软雅黑" pitchFamily="34" charset="-122"/>
                <a:ea typeface="微软雅黑" pitchFamily="34" charset="-122"/>
              </a:rPr>
              <a:t>。</a:t>
            </a:r>
            <a:endParaRPr lang="en-US" altLang="zh-CN" sz="200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2000">
              <a:solidFill>
                <a:prstClr val="black">
                  <a:lumMod val="95000"/>
                  <a:lumOff val="5000"/>
                </a:prstClr>
              </a:solidFill>
              <a:latin typeface="微软雅黑" pitchFamily="34" charset="-122"/>
              <a:ea typeface="微软雅黑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0.xml><?xml version="1.0" encoding="utf-8"?>
<p:tagLst xmlns:p="http://schemas.openxmlformats.org/presentationml/2006/main">
  <p:tag name="KSO_WM_DIAGRAM_VIRTUALLY_FRAME" val="{&quot;height&quot;:379.4,&quot;left&quot;:61.95,&quot;top&quot;:99.75,&quot;width&quot;:840}"/>
</p:tagLst>
</file>

<file path=ppt/tags/tag21.xml><?xml version="1.0" encoding="utf-8"?>
<p:tagLst xmlns:p="http://schemas.openxmlformats.org/presentationml/2006/main">
  <p:tag name="KSO_WM_DIAGRAM_VIRTUALLY_FRAME" val="{&quot;height&quot;:379.4,&quot;left&quot;:61.95,&quot;top&quot;:99.75,&quot;width&quot;:840}"/>
</p:tagLst>
</file>

<file path=ppt/tags/tag22.xml><?xml version="1.0" encoding="utf-8"?>
<p:tagLst xmlns:p="http://schemas.openxmlformats.org/presentationml/2006/main">
  <p:tag name="KSO_WM_DIAGRAM_VIRTUALLY_FRAME" val="{&quot;height&quot;:372.75,&quot;left&quot;:60,&quot;top&quot;:120,&quot;width&quot;:840}"/>
</p:tagLst>
</file>

<file path=ppt/tags/tag23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24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25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26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27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28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29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0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31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32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33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34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35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36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37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38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39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0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41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42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43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44.xml><?xml version="1.0" encoding="utf-8"?>
<p:tagLst xmlns:p="http://schemas.openxmlformats.org/presentationml/2006/main">
  <p:tag name="KSO_DOCER_RESOURCE_TRACE_INFO" val="{&quot;id&quot;:&quot;20347042&quot;,&quot;origin&quot;:0,&quot;type&quot;:&quot;textbox&quot;,&quot;user&quot;:&quot;246935614&quot;}"/>
</p:tagLst>
</file>

<file path=ppt/tags/tag45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46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47.xml><?xml version="1.0" encoding="utf-8"?>
<p:tagLst xmlns:p="http://schemas.openxmlformats.org/presentationml/2006/main">
  <p:tag name="KSO_DOCER_RESOURCE_TRACE_INFO" val="{&quot;id&quot;:&quot;20347042&quot;,&quot;origin&quot;:0,&quot;type&quot;:&quot;textbox&quot;,&quot;user&quot;:&quot;246935614&quot;}"/>
</p:tagLst>
</file>

<file path=ppt/tags/tag48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49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0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51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52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53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54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signed By OfficePLUS-95810751-88b1-0cb2-4e11-3a1aacb8f762">
  <a:themeElements>
    <a:clrScheme name="自定义 114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0070C0"/>
      </a:accent1>
      <a:accent2>
        <a:srgbClr val="308E98"/>
      </a:accent2>
      <a:accent3>
        <a:srgbClr val="0070C0"/>
      </a:accent3>
      <a:accent4>
        <a:srgbClr val="308E98"/>
      </a:accent4>
      <a:accent5>
        <a:srgbClr val="0070C0"/>
      </a:accent5>
      <a:accent6>
        <a:srgbClr val="308E98"/>
      </a:accent6>
      <a:hlink>
        <a:srgbClr val="0070C0"/>
      </a:hlink>
      <a:folHlink>
        <a:srgbClr val="308E98"/>
      </a:folHlink>
    </a:clrScheme>
    <a:fontScheme name="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宽屏</PresentationFormat>
  <Paragraphs>242</Paragraphs>
  <Slides>0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思源黑体 CN Light</vt:lpstr>
      <vt:lpstr>思源黑体 CN Normal</vt:lpstr>
      <vt:lpstr>思源黑体</vt:lpstr>
      <vt:lpstr>阿里巴巴普惠体 M</vt:lpstr>
      <vt:lpstr>Times New Roman</vt:lpstr>
      <vt:lpstr>字体管家青葱</vt:lpstr>
      <vt:lpstr>站酷酷黑</vt:lpstr>
      <vt:lpstr>阿里巴巴普惠体</vt:lpstr>
      <vt:lpstr>Noto Sans SC</vt:lpstr>
      <vt:lpstr>站酷快乐体2016修订版</vt:lpstr>
      <vt:lpstr>思源黑体 CN Heavy</vt:lpstr>
      <vt:lpstr>汉标高清毛笔</vt:lpstr>
      <vt:lpstr>标小智无界黑</vt:lpstr>
      <vt:lpstr>思源黑体 CN Medium</vt:lpstr>
      <vt:lpstr>等线</vt:lpstr>
      <vt:lpstr>Office 主题​​</vt:lpstr>
      <vt:lpstr>Designed By OfficePLUS-95810751-88b1-0cb2-4e11-3a1aacb8f762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iPad</cp:lastModifiedBy>
  <cp:revision>54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2052-12.42.0</vt:lpwstr>
  </property>
  <property fmtid="{D5CDD505-2E9C-101B-9397-08002B2CF9AE}" pid="3" name="ICV">
    <vt:lpwstr>A4123CA6D83A47C3A0796721164B8BFA_12</vt:lpwstr>
  </property>
</Properties>
</file>